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</p:sldIdLst>
  <p:sldSz cx="17322800" cy="97409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CE6CC"/>
          </a:solidFill>
        </a:fill>
      </a:tcStyle>
    </a:wholeTbl>
    <a:band2H>
      <a:tcTxStyle/>
      <a:tcStyle>
        <a:tcBdr/>
        <a:fill>
          <a:solidFill>
            <a:srgbClr val="EEF3E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CCDB"/>
          </a:solidFill>
        </a:fill>
      </a:tcStyle>
    </a:wholeTbl>
    <a:band2H>
      <a:tcTxStyle/>
      <a:tcStyle>
        <a:tcBdr/>
        <a:fill>
          <a:solidFill>
            <a:srgbClr val="FCE7EE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ADADA"/>
          </a:solidFill>
        </a:fill>
      </a:tcStyle>
    </a:wholeTbl>
    <a:band2H>
      <a:tcTxStyle/>
      <a:tcStyle>
        <a:tcBdr/>
        <a:fill>
          <a:solidFill>
            <a:srgbClr val="EDEDED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EEEEE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8F8F90"/>
              </a:solidFill>
              <a:prstDash val="solid"/>
              <a:round/>
            </a:ln>
          </a:top>
          <a:bottom>
            <a:ln w="254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8F8F90"/>
              </a:solidFill>
              <a:prstDash val="solid"/>
              <a:round/>
            </a:ln>
          </a:top>
          <a:bottom>
            <a:ln w="254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DBDB"/>
          </a:solidFill>
        </a:fill>
      </a:tcStyle>
    </a:wholeTbl>
    <a:band2H>
      <a:tcTxStyle/>
      <a:tcStyle>
        <a:tcBdr/>
        <a:fill>
          <a:solidFill>
            <a:srgbClr val="EEEEEE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8F8F9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8F8F9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8F8F9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12700" cap="flat">
              <a:solidFill>
                <a:srgbClr val="8F8F90"/>
              </a:solidFill>
              <a:prstDash val="solid"/>
              <a:round/>
            </a:ln>
          </a:top>
          <a:bottom>
            <a:ln w="127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solidFill>
            <a:srgbClr val="8F8F9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12700" cap="flat">
              <a:solidFill>
                <a:srgbClr val="8F8F90"/>
              </a:solidFill>
              <a:prstDash val="solid"/>
              <a:round/>
            </a:ln>
          </a:top>
          <a:bottom>
            <a:ln w="127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solidFill>
            <a:srgbClr val="8F8F9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50800" cap="flat">
              <a:solidFill>
                <a:srgbClr val="8F8F90"/>
              </a:solidFill>
              <a:prstDash val="solid"/>
              <a:round/>
            </a:ln>
          </a:top>
          <a:bottom>
            <a:ln w="127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12700" cap="flat">
              <a:solidFill>
                <a:srgbClr val="8F8F90"/>
              </a:solidFill>
              <a:prstDash val="solid"/>
              <a:round/>
            </a:ln>
          </a:top>
          <a:bottom>
            <a:ln w="254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-1032" y="-120"/>
      </p:cViewPr>
      <p:guideLst>
        <p:guide orient="horz" pos="3068"/>
        <p:guide pos="545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notesMaster" Target="notesMasters/notesMaster1.xml"/><Relationship Id="rId69" Type="http://schemas.openxmlformats.org/officeDocument/2006/relationships/printerSettings" Target="printerSettings/printerSettings1.bin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presProps" Target="presProps.xml"/><Relationship Id="rId71" Type="http://schemas.openxmlformats.org/officeDocument/2006/relationships/viewProps" Target="viewProps.xml"/><Relationship Id="rId72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jpeg>
</file>

<file path=ppt/media/image26.png>
</file>

<file path=ppt/media/image27.jpeg>
</file>

<file path=ppt/media/image28.png>
</file>

<file path=ppt/media/image29.jpe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07" name="Shape 4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92726365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1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e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e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e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jpeg"/><Relationship Id="rId3" Type="http://schemas.openxmlformats.org/officeDocument/2006/relationships/image" Target="../media/image24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jpeg"/><Relationship Id="rId3" Type="http://schemas.openxmlformats.org/officeDocument/2006/relationships/image" Target="../media/image26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jpeg"/><Relationship Id="rId3" Type="http://schemas.openxmlformats.org/officeDocument/2006/relationships/image" Target="../media/image28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jpeg"/><Relationship Id="rId3" Type="http://schemas.openxmlformats.org/officeDocument/2006/relationships/image" Target="../media/image30.pn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jpeg"/><Relationship Id="rId3" Type="http://schemas.openxmlformats.org/officeDocument/2006/relationships/image" Target="../media/image32.pn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indig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/>
          <a:lstStyle>
            <a:lvl1pPr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1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2349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458787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684212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9080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14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ngle element with bulleted lis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2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42900" indent="-342900">
              <a:defRPr sz="4000">
                <a:solidFill>
                  <a:srgbClr val="EFEFF0"/>
                </a:solidFill>
              </a:defRPr>
            </a:lvl1pPr>
            <a:lvl2pPr marL="577850" indent="-342900">
              <a:defRPr sz="4000">
                <a:solidFill>
                  <a:srgbClr val="EFEFF0"/>
                </a:solidFill>
              </a:defRPr>
            </a:lvl2pPr>
            <a:lvl3pPr marL="801687" indent="-342900">
              <a:defRPr sz="4000">
                <a:solidFill>
                  <a:srgbClr val="EFEFF0"/>
                </a:solidFill>
              </a:defRPr>
            </a:lvl3pPr>
            <a:lvl4pPr marL="1065212" indent="-381000">
              <a:defRPr sz="4000">
                <a:solidFill>
                  <a:srgbClr val="EFEFF0"/>
                </a:solidFill>
              </a:defRPr>
            </a:lvl4pPr>
            <a:lvl5pPr marL="1289050" indent="-381000">
              <a:defRPr sz="40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elements with bulleted lis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4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581834" y="1947861"/>
            <a:ext cx="7837680" cy="6735765"/>
          </a:xfrm>
          <a:prstGeom prst="rect">
            <a:avLst/>
          </a:prstGeom>
        </p:spPr>
        <p:txBody>
          <a:bodyPr/>
          <a:lstStyle>
            <a:lvl1pPr marL="342900" indent="-342900">
              <a:defRPr sz="4000">
                <a:solidFill>
                  <a:srgbClr val="EFEFF0"/>
                </a:solidFill>
              </a:defRPr>
            </a:lvl1pPr>
            <a:lvl2pPr marL="577850" indent="-342900">
              <a:defRPr sz="4000">
                <a:solidFill>
                  <a:srgbClr val="EFEFF0"/>
                </a:solidFill>
              </a:defRPr>
            </a:lvl2pPr>
            <a:lvl3pPr marL="801687" indent="-342900">
              <a:defRPr sz="4000">
                <a:solidFill>
                  <a:srgbClr val="EFEFF0"/>
                </a:solidFill>
              </a:defRPr>
            </a:lvl3pPr>
            <a:lvl4pPr marL="1065212" indent="-381000">
              <a:defRPr sz="4000">
                <a:solidFill>
                  <a:srgbClr val="EFEFF0"/>
                </a:solidFill>
              </a:defRPr>
            </a:lvl4pPr>
            <a:lvl5pPr marL="1289050" indent="-381000">
              <a:defRPr sz="40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entered lis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5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9" y="1978025"/>
            <a:ext cx="15742443" cy="657542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4000">
                <a:solidFill>
                  <a:srgbClr val="EFEFF0"/>
                </a:solidFill>
              </a:defRPr>
            </a:lvl1pPr>
            <a:lvl2pPr marL="577850" indent="-3429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2pPr>
            <a:lvl3pPr marL="801687" indent="-3429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3pPr>
            <a:lvl4pPr marL="1065212" indent="-3810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4pPr>
            <a:lvl5pPr marL="1289050" indent="-3810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7" y="3251200"/>
            <a:ext cx="15742444" cy="543242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4500"/>
              </a:lnSpc>
              <a:buClrTx/>
              <a:buSzTx/>
              <a:buFontTx/>
              <a:buNone/>
              <a:defRPr>
                <a:solidFill>
                  <a:srgbClr val="EFEFF0"/>
                </a:solidFill>
              </a:defRPr>
            </a:lvl1pPr>
            <a:lvl2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2pPr>
            <a:lvl3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3pPr>
            <a:lvl4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4pPr>
            <a:lvl5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5" name="Rectangle"/>
          <p:cNvSpPr>
            <a:spLocks noGrp="1"/>
          </p:cNvSpPr>
          <p:nvPr>
            <p:ph type="body" sz="quarter" idx="13"/>
          </p:nvPr>
        </p:nvSpPr>
        <p:spPr>
          <a:xfrm>
            <a:off x="541337" y="1978025"/>
            <a:ext cx="15741651" cy="1273175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FontTx/>
              <a:buNone/>
              <a:defRPr sz="4000" b="1">
                <a:solidFill>
                  <a:srgbClr val="EFEFF0"/>
                </a:solidFill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pull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7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41339" y="1978025"/>
            <a:ext cx="6293642" cy="6423025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FontTx/>
              <a:buNone/>
              <a:defRPr sz="4400" b="1">
                <a:solidFill>
                  <a:srgbClr val="EFEFF0"/>
                </a:solidFill>
              </a:defRPr>
            </a:lvl1pPr>
            <a:lvl2pPr marL="612140" indent="-377190">
              <a:buClrTx/>
              <a:buFontTx/>
              <a:defRPr sz="4400" b="1">
                <a:solidFill>
                  <a:srgbClr val="EFEFF0"/>
                </a:solidFill>
              </a:defRPr>
            </a:lvl2pPr>
            <a:lvl3pPr marL="835978" indent="-377190">
              <a:buClrTx/>
              <a:buFontTx/>
              <a:defRPr sz="4400" b="1">
                <a:solidFill>
                  <a:srgbClr val="EFEFF0"/>
                </a:solidFill>
              </a:defRPr>
            </a:lvl3pPr>
            <a:lvl4pPr marL="1103312" indent="-419100">
              <a:buClrTx/>
              <a:buFontTx/>
              <a:defRPr sz="4400" b="1">
                <a:solidFill>
                  <a:srgbClr val="EFEFF0"/>
                </a:solidFill>
              </a:defRPr>
            </a:lvl4pPr>
            <a:lvl5pPr marL="1327150" indent="-419100">
              <a:buClrTx/>
              <a:buFontTx/>
              <a:defRPr sz="4400" b="1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6" name="Rectangle"/>
          <p:cNvSpPr>
            <a:spLocks noGrp="1"/>
          </p:cNvSpPr>
          <p:nvPr>
            <p:ph type="body" sz="half" idx="13"/>
          </p:nvPr>
        </p:nvSpPr>
        <p:spPr>
          <a:xfrm>
            <a:off x="7062788" y="1978025"/>
            <a:ext cx="9144001" cy="642302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4800"/>
              </a:lnSpc>
              <a:spcBef>
                <a:spcPts val="1200"/>
              </a:spcBef>
              <a:buClrTx/>
              <a:buSzTx/>
              <a:buFontTx/>
              <a:buNone/>
              <a:defRPr sz="4000">
                <a:solidFill>
                  <a:srgbClr val="EFEFF0"/>
                </a:solidFill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ngle element with bulleted list smal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4000"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8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42900" indent="-342900">
              <a:defRPr sz="3200">
                <a:solidFill>
                  <a:srgbClr val="EFEFF0"/>
                </a:solidFill>
              </a:defRPr>
            </a:lvl1pPr>
            <a:lvl2pPr marL="577850" indent="-342900">
              <a:defRPr sz="3200">
                <a:solidFill>
                  <a:srgbClr val="EFEFF0"/>
                </a:solidFill>
              </a:defRPr>
            </a:lvl2pPr>
            <a:lvl3pPr marL="801687" indent="-342900">
              <a:defRPr sz="3200">
                <a:solidFill>
                  <a:srgbClr val="EFEFF0"/>
                </a:solidFill>
              </a:defRPr>
            </a:lvl3pPr>
            <a:lvl4pPr marL="1076098" indent="-391885">
              <a:defRPr sz="3200">
                <a:solidFill>
                  <a:srgbClr val="EFEFF0"/>
                </a:solidFill>
              </a:defRPr>
            </a:lvl4pPr>
            <a:lvl5pPr marL="1299935" indent="-391885">
              <a:defRPr sz="32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main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image8.png" descr="image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49516" y="1379334"/>
            <a:ext cx="7414574" cy="5838529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alternate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1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Title Text"/>
          <p:cNvSpPr txBox="1">
            <a:spLocks noGrp="1"/>
          </p:cNvSpPr>
          <p:nvPr>
            <p:ph type="title"/>
          </p:nvPr>
        </p:nvSpPr>
        <p:spPr>
          <a:xfrm>
            <a:off x="846113" y="2249589"/>
            <a:ext cx="13825232" cy="3001547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6B6B6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1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15" name="logo-brightcove.png" descr="logo-brightcov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4412" y="1039812"/>
            <a:ext cx="3627439" cy="882651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edia solution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Rectangle"/>
          <p:cNvSpPr/>
          <p:nvPr/>
        </p:nvSpPr>
        <p:spPr>
          <a:xfrm>
            <a:off x="-1" y="4797425"/>
            <a:ext cx="17327564" cy="4949825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/>
          </a:gra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4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Title Text"/>
          <p:cNvSpPr txBox="1">
            <a:spLocks noGrp="1"/>
          </p:cNvSpPr>
          <p:nvPr>
            <p:ph type="title"/>
          </p:nvPr>
        </p:nvSpPr>
        <p:spPr>
          <a:xfrm>
            <a:off x="662781" y="8120506"/>
            <a:ext cx="14912157" cy="1096519"/>
          </a:xfrm>
          <a:prstGeom prst="rect">
            <a:avLst/>
          </a:prstGeom>
        </p:spPr>
        <p:txBody>
          <a:bodyPr lIns="45719" tIns="45719" rIns="45719" bIns="45719" anchor="t"/>
          <a:lstStyle>
            <a:lvl1pPr defTabSz="457200">
              <a:lnSpc>
                <a:spcPts val="3600"/>
              </a:lnSpc>
              <a:defRPr sz="3200" b="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226" name="brightcove_ppt_media.png" descr="brightcove_ppt_media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2619" y="6218682"/>
            <a:ext cx="6992436" cy="1909763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rketing solution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Rectangle"/>
          <p:cNvSpPr/>
          <p:nvPr/>
        </p:nvSpPr>
        <p:spPr>
          <a:xfrm>
            <a:off x="-1" y="3197225"/>
            <a:ext cx="17327564" cy="6550025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/>
          </a:gra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35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Title Text"/>
          <p:cNvSpPr txBox="1">
            <a:spLocks noGrp="1"/>
          </p:cNvSpPr>
          <p:nvPr>
            <p:ph type="title"/>
          </p:nvPr>
        </p:nvSpPr>
        <p:spPr>
          <a:xfrm>
            <a:off x="662781" y="8120506"/>
            <a:ext cx="14912157" cy="1096519"/>
          </a:xfrm>
          <a:prstGeom prst="rect">
            <a:avLst/>
          </a:prstGeom>
        </p:spPr>
        <p:txBody>
          <a:bodyPr lIns="45719" tIns="45719" rIns="45719" bIns="45719" anchor="t"/>
          <a:lstStyle>
            <a:lvl1pPr defTabSz="457200">
              <a:lnSpc>
                <a:spcPts val="3600"/>
              </a:lnSpc>
              <a:defRPr sz="3200" b="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237" name="brightcove_ppt_marketing.png" descr="brightcove_ppt_marketing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2617" y="6218682"/>
            <a:ext cx="9293175" cy="1909763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Enterprise solution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Rectangle"/>
          <p:cNvSpPr/>
          <p:nvPr/>
        </p:nvSpPr>
        <p:spPr>
          <a:xfrm>
            <a:off x="-1" y="3197225"/>
            <a:ext cx="17327564" cy="6550025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/>
          </a:gra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6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Title Text"/>
          <p:cNvSpPr txBox="1">
            <a:spLocks noGrp="1"/>
          </p:cNvSpPr>
          <p:nvPr>
            <p:ph type="title"/>
          </p:nvPr>
        </p:nvSpPr>
        <p:spPr>
          <a:xfrm>
            <a:off x="662781" y="8120506"/>
            <a:ext cx="14912157" cy="1096519"/>
          </a:xfrm>
          <a:prstGeom prst="rect">
            <a:avLst/>
          </a:prstGeom>
        </p:spPr>
        <p:txBody>
          <a:bodyPr lIns="45719" tIns="45719" rIns="45719" bIns="45719" anchor="t"/>
          <a:lstStyle>
            <a:lvl1pPr defTabSz="457200">
              <a:lnSpc>
                <a:spcPts val="3600"/>
              </a:lnSpc>
              <a:defRPr sz="3200" b="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248" name="lockup-enterprise.png" descr="lockup-enterpris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0381" y="6210744"/>
            <a:ext cx="9293174" cy="1909763"/>
          </a:xfrm>
          <a:prstGeom prst="rect">
            <a:avLst/>
          </a:prstGeom>
          <a:ln w="12700">
            <a:miter lim="400000"/>
          </a:ln>
        </p:spPr>
      </p:pic>
      <p:sp>
        <p:nvSpPr>
          <p:cNvPr id="24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blu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5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5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gree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6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orang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7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7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7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pi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8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8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indig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9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9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9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blac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0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0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30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ideo Cloud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581834" y="1947861"/>
            <a:ext cx="7837680" cy="6735765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c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Zenco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Galler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erform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ideo Cloud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vc-bolt-logo-ondark.png" descr="vc-bolt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68365" y="3349625"/>
            <a:ext cx="11990832" cy="2282952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c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once-logo-ondark.png" descr="once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27873" y="3349625"/>
            <a:ext cx="7671817" cy="2282952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6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Zenco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zc-bolt-logo-ondark.png" descr="zc-bolt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09029" y="3355721"/>
            <a:ext cx="10509505" cy="2279905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Galler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allery-logo-ondark.png" descr="gallery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42912" y="3273425"/>
            <a:ext cx="9182101" cy="2298700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Galler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brightcove-perform.png" descr="brightcove-perfor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01280" y="3273425"/>
            <a:ext cx="9525001" cy="2311151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alternate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392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393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394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395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396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sp>
        <p:nvSpPr>
          <p:cNvPr id="397" name="Title Text"/>
          <p:cNvSpPr txBox="1">
            <a:spLocks noGrp="1"/>
          </p:cNvSpPr>
          <p:nvPr>
            <p:ph type="title"/>
          </p:nvPr>
        </p:nvSpPr>
        <p:spPr>
          <a:xfrm>
            <a:off x="846113" y="2249589"/>
            <a:ext cx="13825232" cy="3001547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6B6B6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9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99" name="logo-brightcove.png" descr="logo-brightcov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4412" y="1039812"/>
            <a:ext cx="3627439" cy="882651"/>
          </a:xfrm>
          <a:prstGeom prst="rect">
            <a:avLst/>
          </a:prstGeom>
          <a:ln w="12700">
            <a:miter lim="400000"/>
          </a:ln>
        </p:spPr>
      </p:pic>
      <p:sp>
        <p:nvSpPr>
          <p:cNvPr id="4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414673" y="8768021"/>
            <a:ext cx="4041987" cy="520701"/>
          </a:xfrm>
          <a:prstGeom prst="rect">
            <a:avLst/>
          </a:prstGeom>
        </p:spPr>
        <p:txBody>
          <a:bodyPr wrap="square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9" y="1978025"/>
            <a:ext cx="15742443" cy="657542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4000"/>
            </a:lvl1pPr>
            <a:lvl2pPr marL="577850" indent="-342900">
              <a:lnSpc>
                <a:spcPct val="150000"/>
              </a:lnSpc>
              <a:buClrTx/>
              <a:buFontTx/>
              <a:defRPr sz="4000"/>
            </a:lvl2pPr>
            <a:lvl3pPr marL="801687" indent="-342900">
              <a:lnSpc>
                <a:spcPct val="150000"/>
              </a:lnSpc>
              <a:buClrTx/>
              <a:buFontTx/>
              <a:defRPr sz="4000"/>
            </a:lvl3pPr>
            <a:lvl4pPr marL="1065212" indent="-381000">
              <a:lnSpc>
                <a:spcPct val="150000"/>
              </a:lnSpc>
              <a:buClrTx/>
              <a:buFontTx/>
              <a:defRPr sz="4000"/>
            </a:lvl4pPr>
            <a:lvl5pPr marL="1289050" indent="-381000">
              <a:lnSpc>
                <a:spcPct val="150000"/>
              </a:lnSpc>
              <a:buClrTx/>
              <a:buFontTx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7" y="3251200"/>
            <a:ext cx="15742444" cy="543242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4500"/>
              </a:lnSpc>
              <a:buClrTx/>
              <a:buSzTx/>
              <a:buFontTx/>
              <a:buNone/>
            </a:lvl1pPr>
            <a:lvl2pPr>
              <a:lnSpc>
                <a:spcPts val="4500"/>
              </a:lnSpc>
              <a:buClrTx/>
              <a:buFontTx/>
            </a:lvl2pPr>
            <a:lvl3pPr>
              <a:lnSpc>
                <a:spcPts val="4500"/>
              </a:lnSpc>
              <a:buClrTx/>
              <a:buFontTx/>
            </a:lvl3pPr>
            <a:lvl4pPr>
              <a:lnSpc>
                <a:spcPts val="4500"/>
              </a:lnSpc>
              <a:buClrTx/>
              <a:buFontTx/>
            </a:lvl4pPr>
            <a:lvl5pPr>
              <a:lnSpc>
                <a:spcPts val="45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Rectangle"/>
          <p:cNvSpPr>
            <a:spLocks noGrp="1"/>
          </p:cNvSpPr>
          <p:nvPr>
            <p:ph type="body" sz="quarter" idx="13"/>
          </p:nvPr>
        </p:nvSpPr>
        <p:spPr>
          <a:xfrm>
            <a:off x="541337" y="1978025"/>
            <a:ext cx="15741651" cy="1273175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FontTx/>
              <a:buNone/>
              <a:defRPr sz="4000" b="1"/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41339" y="1978025"/>
            <a:ext cx="6293642" cy="6423025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FontTx/>
              <a:buNone/>
              <a:defRPr sz="4400" b="1"/>
            </a:lvl1pPr>
            <a:lvl2pPr marL="612140" indent="-377190">
              <a:buClrTx/>
              <a:buFontTx/>
              <a:defRPr sz="4400" b="1"/>
            </a:lvl2pPr>
            <a:lvl3pPr marL="835978" indent="-377190">
              <a:buClrTx/>
              <a:buFontTx/>
              <a:defRPr sz="4400" b="1"/>
            </a:lvl3pPr>
            <a:lvl4pPr marL="1103312" indent="-419100">
              <a:buClrTx/>
              <a:buFontTx/>
              <a:defRPr sz="4400" b="1"/>
            </a:lvl4pPr>
            <a:lvl5pPr marL="1327150" indent="-419100">
              <a:buClrTx/>
              <a:buFontTx/>
              <a:defRPr sz="4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Rectangle"/>
          <p:cNvSpPr>
            <a:spLocks noGrp="1"/>
          </p:cNvSpPr>
          <p:nvPr>
            <p:ph type="body" sz="half" idx="13"/>
          </p:nvPr>
        </p:nvSpPr>
        <p:spPr>
          <a:xfrm>
            <a:off x="7062788" y="1978025"/>
            <a:ext cx="9144001" cy="642302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4800"/>
              </a:lnSpc>
              <a:spcBef>
                <a:spcPts val="1200"/>
              </a:spcBef>
              <a:buClrTx/>
              <a:buSzTx/>
              <a:buFontTx/>
              <a:buNone/>
              <a:defRPr sz="4000"/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ngle element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42900" indent="-342900">
              <a:defRPr sz="3200"/>
            </a:lvl1pPr>
            <a:lvl2pPr marL="577850" indent="-342900">
              <a:defRPr sz="3200"/>
            </a:lvl2pPr>
            <a:lvl3pPr marL="801687" indent="-342900">
              <a:defRPr sz="3200"/>
            </a:lvl3pPr>
            <a:lvl4pPr marL="1076098" indent="-391885">
              <a:defRPr sz="3200"/>
            </a:lvl4pPr>
            <a:lvl5pPr marL="1299935" indent="-391885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orang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84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/>
          <a:lstStyle>
            <a:lvl1pPr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2349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458787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684212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9080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86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alternate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96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97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98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99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0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Title Text"/>
          <p:cNvSpPr txBox="1">
            <a:spLocks noGrp="1"/>
          </p:cNvSpPr>
          <p:nvPr>
            <p:ph type="title"/>
          </p:nvPr>
        </p:nvSpPr>
        <p:spPr>
          <a:xfrm>
            <a:off x="846113" y="2249589"/>
            <a:ext cx="13825232" cy="3001547"/>
          </a:xfrm>
          <a:prstGeom prst="rect">
            <a:avLst/>
          </a:prstGeom>
        </p:spPr>
        <p:txBody>
          <a:bodyPr/>
          <a:lstStyle>
            <a:lvl1pPr>
              <a:defRPr sz="7200">
                <a:solidFill>
                  <a:srgbClr val="6B6B6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0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1pPr>
            <a:lvl2pPr marL="0" indent="2349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2pPr>
            <a:lvl3pPr marL="0" indent="458787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3pPr>
            <a:lvl4pPr marL="0" indent="684212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4pPr>
            <a:lvl5pPr marL="0" indent="9080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3" name="logo-brightcove.png" descr="logo-brightcov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14412" y="1039812"/>
            <a:ext cx="3627439" cy="882651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theme" Target="../theme/theme1.xml"/><Relationship Id="rId41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.pdf" descr="image1.pdf"/>
          <p:cNvPicPr>
            <a:picLocks noChangeAspect="1"/>
          </p:cNvPicPr>
          <p:nvPr/>
        </p:nvPicPr>
        <p:blipFill>
          <a:blip r:embed="rId41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541345" y="300038"/>
            <a:ext cx="14724056" cy="1449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7353" tIns="77353" rIns="77353" bIns="77353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7353" tIns="77353" rIns="77353" bIns="77353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9" cy="288824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400">
                <a:solidFill>
                  <a:srgbClr val="3F414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©2016  Brightcove Inc"/>
          <p:cNvSpPr txBox="1"/>
          <p:nvPr/>
        </p:nvSpPr>
        <p:spPr>
          <a:xfrm>
            <a:off x="14870052" y="9357569"/>
            <a:ext cx="1856096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solidFill>
                  <a:srgbClr val="3F4140"/>
                </a:solidFill>
              </a:defRPr>
            </a:lvl1pPr>
          </a:lstStyle>
          <a:p>
            <a:r>
              <a:t>©2016  Brightcove Inc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</p:sldLayoutIdLst>
  <p:transition xmlns:p14="http://schemas.microsoft.com/office/powerpoint/2010/main" spd="med"/>
  <p:txStyles>
    <p:titleStyle>
      <a:lvl1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5pPr>
      <a:lvl6pPr marL="0" marR="0" indent="4572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6pPr>
      <a:lvl7pPr marL="0" marR="0" indent="9144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7pPr>
      <a:lvl8pPr marL="0" marR="0" indent="13716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8pPr>
      <a:lvl9pPr marL="0" marR="0" indent="18288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308610" marR="0" indent="-30861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1pPr>
      <a:lvl2pPr marL="543560" marR="0" indent="-30861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2pPr>
      <a:lvl3pPr marL="767398" marR="0" indent="-30861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3pPr>
      <a:lvl4pPr marL="1027112" marR="0" indent="-34290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4pPr>
      <a:lvl5pPr marL="1250950" marR="0" indent="-34290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5pPr>
      <a:lvl6pPr marL="4277202" marR="0" indent="-409518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6pPr>
      <a:lvl7pPr marL="5050738" marR="0" indent="-409518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7pPr>
      <a:lvl8pPr marL="5824275" marR="0" indent="-409518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8pPr>
      <a:lvl9pPr marL="6597813" marR="0" indent="-409519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hyperlink" Target="mailto:mboles@brightcove.com?subject=" TargetMode="External"/><Relationship Id="rId3" Type="http://schemas.openxmlformats.org/officeDocument/2006/relationships/image" Target="../media/image3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1EDWaCA" TargetMode="External"/><Relationship Id="rId4" Type="http://schemas.openxmlformats.org/officeDocument/2006/relationships/image" Target="../media/image36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BrightcoveLearning/curriculum-developing-bc-player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7.png"/><Relationship Id="rId3" Type="http://schemas.openxmlformats.org/officeDocument/2006/relationships/hyperlink" Target="https://support.brightcove.com/brightcove-player-developer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brightcovelearning.github.io/Brightcove-API-References/brightcove-player/current-release/index.html" TargetMode="External"/><Relationship Id="rId3" Type="http://schemas.openxmlformats.org/officeDocument/2006/relationships/image" Target="../media/image3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brightcovelearning.github.io/Brightcove-API-References/brightcove-player/current-release/Player.html%23toc6__anchor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brightcovelearning.github.io/Brightcove-API-References/brightcove-player/current-release/Player.html%23toc120__anchor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hyperlink" Target="http://codepen.io/team/bcls/pen/KzyoNG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docs.brightcove.com/en/player/brightcove-player/samples/listen-for-play-button.html" TargetMode="External"/><Relationship Id="rId3" Type="http://schemas.openxmlformats.org/officeDocument/2006/relationships/hyperlink" Target="https://support.brightcove.com/implementing-playlists-programmatically%23Set_initial_video" TargetMode="Externa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hyperlink" Target="http://codepen.io/team/bcls/pen/WwXVNm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5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3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4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5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6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Developing with the Brightcove Player"/>
          <p:cNvSpPr txBox="1">
            <a:spLocks noGrp="1"/>
          </p:cNvSpPr>
          <p:nvPr>
            <p:ph type="title"/>
          </p:nvPr>
        </p:nvSpPr>
        <p:spPr>
          <a:xfrm>
            <a:off x="846114" y="2249589"/>
            <a:ext cx="13825231" cy="3001547"/>
          </a:xfrm>
          <a:prstGeom prst="rect">
            <a:avLst/>
          </a:prstGeom>
        </p:spPr>
        <p:txBody>
          <a:bodyPr/>
          <a:lstStyle/>
          <a:p>
            <a:r>
              <a:t>Developing with the</a:t>
            </a:r>
            <a:br/>
            <a:r>
              <a:t>Brightcove Player</a:t>
            </a:r>
          </a:p>
        </p:txBody>
      </p:sp>
      <p:sp>
        <p:nvSpPr>
          <p:cNvPr id="410" name="Matt Boles…"/>
          <p:cNvSpPr txBox="1">
            <a:spLocks noGrp="1"/>
          </p:cNvSpPr>
          <p:nvPr>
            <p:ph type="body" sz="half" idx="1"/>
          </p:nvPr>
        </p:nvSpPr>
        <p:spPr>
          <a:xfrm>
            <a:off x="846111" y="5263834"/>
            <a:ext cx="15422020" cy="389286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Matt Boles</a:t>
            </a:r>
          </a:p>
          <a:p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mboles@brightcove.com</a:t>
            </a:r>
          </a:p>
        </p:txBody>
      </p:sp>
      <p:pic>
        <p:nvPicPr>
          <p:cNvPr id="411" name="vc-bolt-logo.png" descr="vc-bolt-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646340" y="7752483"/>
            <a:ext cx="6126739" cy="11652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Setup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Setup</a:t>
            </a:r>
          </a:p>
        </p:txBody>
      </p:sp>
      <p:sp>
        <p:nvSpPr>
          <p:cNvPr id="447" name="Video Cloud Account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Video Cloud Account</a:t>
            </a:r>
          </a:p>
          <a:p>
            <a:endParaRPr/>
          </a:p>
          <a:p>
            <a:r>
              <a:t>You will also need an editor for HTML/JavaScript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Any plain text editor will work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An editor such as Atom, Chocolat, Sublime Text, Dreamweaver, BBEdit, or CoffeeCup, that provides code-hinting and syntax highlighting is recommended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For iframe player implementation examples a web server is needed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XAMPP and WAMP free options</a:t>
            </a:r>
          </a:p>
        </p:txBody>
      </p:sp>
      <p:sp>
        <p:nvSpPr>
          <p:cNvPr id="4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etting Session Materials - GitHub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Getting Session Materials - GitHub</a:t>
            </a:r>
          </a:p>
        </p:txBody>
      </p:sp>
      <p:sp>
        <p:nvSpPr>
          <p:cNvPr id="451" name="Student files and slide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Student files and slides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https://github.com/BrightcoveLearning/curriculum-developing-bc-player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rPr>
              <a:t>http://bit.ly/1EDWaCA</a:t>
            </a:r>
          </a:p>
        </p:txBody>
      </p:sp>
      <p:sp>
        <p:nvSpPr>
          <p:cNvPr id="4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81288" y="9357569"/>
            <a:ext cx="288713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pic>
        <p:nvPicPr>
          <p:cNvPr id="453" name="github.png" descr="github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7780" y="3502025"/>
            <a:ext cx="10592561" cy="5867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Brightcove Player Docu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Brightcove Player Documentation</a:t>
            </a:r>
          </a:p>
        </p:txBody>
      </p:sp>
      <p:sp>
        <p:nvSpPr>
          <p:cNvPr id="45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pic>
        <p:nvPicPr>
          <p:cNvPr id="45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0400" y="2476500"/>
            <a:ext cx="11734570" cy="6760613"/>
          </a:xfrm>
          <a:prstGeom prst="rect">
            <a:avLst/>
          </a:prstGeom>
          <a:ln w="12700">
            <a:miter lim="400000"/>
          </a:ln>
        </p:spPr>
      </p:pic>
      <p:sp>
        <p:nvSpPr>
          <p:cNvPr id="458" name="https://support.brightcove.com/brightcove-player-developer"/>
          <p:cNvSpPr txBox="1">
            <a:spLocks noGrp="1"/>
          </p:cNvSpPr>
          <p:nvPr>
            <p:ph type="body" sz="quarter" idx="1"/>
          </p:nvPr>
        </p:nvSpPr>
        <p:spPr>
          <a:xfrm>
            <a:off x="541345" y="1809489"/>
            <a:ext cx="9870379" cy="765435"/>
          </a:xfrm>
          <a:prstGeom prst="rect">
            <a:avLst/>
          </a:prstGeom>
        </p:spPr>
        <p:txBody>
          <a:bodyPr/>
          <a:lstStyle>
            <a:lvl1pPr marL="301752" indent="-301752" defTabSz="680339">
              <a:spcBef>
                <a:spcPts val="500"/>
              </a:spcBef>
              <a:defRPr sz="2816"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defRPr>
            </a:lvl1pPr>
          </a:lstStyle>
          <a:p>
            <a:pPr>
              <a:defRPr u="none">
                <a:solidFill>
                  <a:srgbClr val="606163"/>
                </a:solidFill>
                <a:uFillTx/>
              </a:defRPr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rPr>
              <a:t>https://support.brightcove.com/brightcove-player-developer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Brightcove Player API Docu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Brightcove Player API Documentation</a:t>
            </a:r>
          </a:p>
        </p:txBody>
      </p:sp>
      <p:sp>
        <p:nvSpPr>
          <p:cNvPr id="461" name="https://brightcovelearning.github.io/Brightcove-API-References/brightcove-player/current-release/index.html"/>
          <p:cNvSpPr txBox="1">
            <a:spLocks noGrp="1"/>
          </p:cNvSpPr>
          <p:nvPr>
            <p:ph type="body" idx="1"/>
          </p:nvPr>
        </p:nvSpPr>
        <p:spPr>
          <a:xfrm>
            <a:off x="558703" y="1911089"/>
            <a:ext cx="15877479" cy="6848735"/>
          </a:xfrm>
          <a:prstGeom prst="rect">
            <a:avLst/>
          </a:prstGeom>
        </p:spPr>
        <p:txBody>
          <a:bodyPr/>
          <a:lstStyle>
            <a:lvl1pPr marL="342900" indent="-342900">
              <a:defRPr sz="3200"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defRPr>
            </a:lvl1pPr>
          </a:lstStyle>
          <a:p>
            <a:pPr>
              <a:defRPr u="none">
                <a:solidFill>
                  <a:srgbClr val="606163"/>
                </a:solidFill>
                <a:uFillTx/>
              </a:defRPr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https://brightcovelearning.github.io/Brightcove-API-References/brightcove-player/current-release/index.html</a:t>
            </a:r>
          </a:p>
        </p:txBody>
      </p:sp>
      <p:sp>
        <p:nvSpPr>
          <p:cNvPr id="4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pic>
        <p:nvPicPr>
          <p:cNvPr id="463" name="bcp-api-docs.png" descr="bcp-api-doc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68350" y="3727450"/>
            <a:ext cx="12074551" cy="4408340"/>
          </a:xfrm>
          <a:prstGeom prst="rect">
            <a:avLst/>
          </a:prstGeom>
          <a:ln w="25400">
            <a:solidFill>
              <a:srgbClr val="000000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Quick Review Pol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Quick Review Poll</a:t>
            </a:r>
          </a:p>
        </p:txBody>
      </p:sp>
      <p:sp>
        <p:nvSpPr>
          <p:cNvPr id="466" name="DwBP1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DwBP1</a:t>
            </a:r>
          </a:p>
        </p:txBody>
      </p:sp>
      <p:sp>
        <p:nvSpPr>
          <p:cNvPr id="46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Using JavaScript with Brightcove Player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Using JavaScript with Brightcove Player</a:t>
            </a:r>
          </a:p>
        </p:txBody>
      </p:sp>
      <p:sp>
        <p:nvSpPr>
          <p:cNvPr id="470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JavaScript Code Dilemma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JavaScript Code Dilemma</a:t>
            </a:r>
          </a:p>
        </p:txBody>
      </p:sp>
      <p:sp>
        <p:nvSpPr>
          <p:cNvPr id="473" name="Purpose of this session is to teach Brightcove Player API code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Purpose of this session is to teach Brightcove Player API code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Decided it is not appropriate to suggest too many best practices in JavaScript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Good pattern to use is a basic version of the </a:t>
            </a:r>
            <a:r>
              <a:rPr>
                <a:solidFill>
                  <a:srgbClr val="FF0000"/>
                </a:solidFill>
              </a:rPr>
              <a:t>Module</a:t>
            </a:r>
            <a:r>
              <a:t> pattern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Keeps variables out of the global name space to avoid collisions with other scripts used in the page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All variable initialized at the top to make it easier to find them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Allows you to have both public and private data/functions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Used in numerous document solutions</a:t>
            </a:r>
          </a:p>
        </p:txBody>
      </p:sp>
      <p:sp>
        <p:nvSpPr>
          <p:cNvPr id="4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API Is Event Drive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API Is Event Driven</a:t>
            </a:r>
          </a:p>
        </p:txBody>
      </p:sp>
      <p:sp>
        <p:nvSpPr>
          <p:cNvPr id="477" name="function foo() {…"/>
          <p:cNvSpPr txBox="1">
            <a:spLocks noGrp="1"/>
          </p:cNvSpPr>
          <p:nvPr>
            <p:ph type="body" sz="quarter" idx="1"/>
          </p:nvPr>
        </p:nvSpPr>
        <p:spPr>
          <a:xfrm>
            <a:off x="541345" y="5483225"/>
            <a:ext cx="6293637" cy="32766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function foo() {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player = this;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player.loadVideo(123);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player.play();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}</a:t>
            </a:r>
          </a:p>
        </p:txBody>
      </p:sp>
      <p:sp>
        <p:nvSpPr>
          <p:cNvPr id="4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479" name="Shape"/>
          <p:cNvSpPr/>
          <p:nvPr/>
        </p:nvSpPr>
        <p:spPr>
          <a:xfrm>
            <a:off x="434180" y="3959225"/>
            <a:ext cx="6244673" cy="5401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17401" y="15493"/>
                </a:moveTo>
                <a:cubicBezTo>
                  <a:pt x="18376" y="14122"/>
                  <a:pt x="18900" y="12482"/>
                  <a:pt x="18900" y="10800"/>
                </a:cubicBezTo>
                <a:cubicBezTo>
                  <a:pt x="18900" y="6326"/>
                  <a:pt x="15273" y="2700"/>
                  <a:pt x="10800" y="2700"/>
                </a:cubicBezTo>
                <a:cubicBezTo>
                  <a:pt x="9117" y="2699"/>
                  <a:pt x="7477" y="3223"/>
                  <a:pt x="6106" y="4198"/>
                </a:cubicBezTo>
                <a:close/>
                <a:moveTo>
                  <a:pt x="4198" y="6106"/>
                </a:moveTo>
                <a:cubicBezTo>
                  <a:pt x="3223" y="7477"/>
                  <a:pt x="2700" y="9117"/>
                  <a:pt x="2700" y="10799"/>
                </a:cubicBezTo>
                <a:cubicBezTo>
                  <a:pt x="2700" y="15273"/>
                  <a:pt x="6326" y="18900"/>
                  <a:pt x="10800" y="18900"/>
                </a:cubicBezTo>
                <a:cubicBezTo>
                  <a:pt x="12482" y="18900"/>
                  <a:pt x="14122" y="18376"/>
                  <a:pt x="15493" y="17401"/>
                </a:cubicBezTo>
                <a:close/>
              </a:path>
            </a:pathLst>
          </a:custGeom>
          <a:solidFill>
            <a:srgbClr val="CC3366">
              <a:alpha val="27058"/>
            </a:srgbClr>
          </a:solidFill>
          <a:ln>
            <a:solidFill>
              <a:srgbClr val="8F8F90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80" name="videojs(&quot;video&quot;).ready(function(){…"/>
          <p:cNvSpPr txBox="1"/>
          <p:nvPr/>
        </p:nvSpPr>
        <p:spPr>
          <a:xfrm>
            <a:off x="6911181" y="4425689"/>
            <a:ext cx="10416383" cy="44346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7353" tIns="77353" rIns="77353" bIns="77353">
            <a:spAutoFit/>
          </a:bodyPr>
          <a:lstStyle/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videojs("video").</a:t>
            </a:r>
            <a:r>
              <a:rPr>
                <a:solidFill>
                  <a:srgbClr val="FF0000"/>
                </a:solidFill>
              </a:rPr>
              <a:t>ready</a:t>
            </a:r>
            <a:r>
              <a:t>(function(){</a:t>
            </a:r>
            <a:endParaRPr sz="400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var myPlayer = this;</a:t>
            </a:r>
            <a:endParaRPr sz="400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});</a:t>
            </a:r>
            <a:endParaRPr sz="400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sz="400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otherComponent.</a:t>
            </a:r>
            <a:r>
              <a:rPr>
                <a:solidFill>
                  <a:srgbClr val="FF0000"/>
                </a:solidFill>
              </a:rPr>
              <a:t>on</a:t>
            </a:r>
            <a:r>
              <a:t>("</a:t>
            </a:r>
            <a:r>
              <a:rPr>
                <a:solidFill>
                  <a:srgbClr val="FF0000"/>
                </a:solidFill>
              </a:rPr>
              <a:t>play</a:t>
            </a:r>
            <a:r>
              <a:t>", function(){</a:t>
            </a:r>
            <a:endParaRPr sz="400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//Video is playing</a:t>
            </a:r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});</a:t>
            </a:r>
          </a:p>
        </p:txBody>
      </p:sp>
      <p:sp>
        <p:nvSpPr>
          <p:cNvPr id="481" name="Event driven framework: Behaviors driven by the production, detection and consumption of events"/>
          <p:cNvSpPr txBox="1"/>
          <p:nvPr/>
        </p:nvSpPr>
        <p:spPr>
          <a:xfrm>
            <a:off x="541345" y="1911089"/>
            <a:ext cx="15877479" cy="1281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7353" tIns="77353" rIns="77353" bIns="77353">
            <a:spAutoFit/>
          </a:bodyPr>
          <a:lstStyle>
            <a:lvl1pPr marL="342900" indent="-342900">
              <a:spcBef>
                <a:spcPts val="600"/>
              </a:spcBef>
              <a:buClr>
                <a:schemeClr val="accent2"/>
              </a:buClr>
              <a:buSzPct val="100000"/>
              <a:buFont typeface="Arial"/>
              <a:buChar char="•"/>
              <a:defRPr sz="4000">
                <a:solidFill>
                  <a:srgbClr val="606163"/>
                </a:solidFill>
              </a:defRPr>
            </a:lvl1pPr>
          </a:lstStyle>
          <a:p>
            <a:r>
              <a:t>Event driven framework: Behaviors driven by the production, detection and consumption of events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Callback Func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Callback Functions</a:t>
            </a:r>
          </a:p>
        </p:txBody>
      </p:sp>
      <p:sp>
        <p:nvSpPr>
          <p:cNvPr id="484" name="A function passed to another function to be called at a later time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A function passed to another function to be called at a later time</a:t>
            </a:r>
          </a:p>
          <a:p>
            <a:endParaRPr/>
          </a:p>
          <a:p>
            <a:r>
              <a:t>Example: </a:t>
            </a:r>
            <a:r>
              <a: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getVideo()</a:t>
            </a:r>
            <a:r>
              <a:t> called, then the callback function called when video data returned, which is a variable amount of time</a:t>
            </a:r>
          </a:p>
        </p:txBody>
      </p:sp>
      <p:sp>
        <p:nvSpPr>
          <p:cNvPr id="4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pic>
        <p:nvPicPr>
          <p:cNvPr id="486" name="callback-function.png" descr="callback-functi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3381" y="4187825"/>
            <a:ext cx="12574539" cy="4724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allback Function Implementa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Callback Function Implementations</a:t>
            </a:r>
          </a:p>
        </p:txBody>
      </p:sp>
      <p:sp>
        <p:nvSpPr>
          <p:cNvPr id="4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490" name="Anonymous functions: The function definition is the argument of the fun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0000FF"/>
                </a:solidFill>
              </a:rPr>
              <a:t>Anonymous functions</a:t>
            </a:r>
            <a:r>
              <a:rPr dirty="0"/>
              <a:t>: The function definition is the argument of the function</a:t>
            </a:r>
          </a:p>
          <a:p>
            <a:pPr marL="577850" lvl="1" indent="-342900">
              <a:lnSpc>
                <a:spcPct val="90000"/>
              </a:lnSpc>
              <a:spcBef>
                <a:spcPts val="800"/>
              </a:spcBef>
            </a:pPr>
            <a:r>
              <a:rPr dirty="0"/>
              <a:t>Function not named, hence anonymous</a:t>
            </a:r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getVideo( function(){ … })</a:t>
            </a:r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dirty="0"/>
          </a:p>
          <a:p>
            <a:r>
              <a:rPr dirty="0">
                <a:solidFill>
                  <a:srgbClr val="0000FF"/>
                </a:solidFill>
              </a:rPr>
              <a:t>Function declaration</a:t>
            </a:r>
            <a:r>
              <a:rPr dirty="0"/>
              <a:t> (“normal way”)</a:t>
            </a:r>
          </a:p>
          <a:p>
            <a:pPr marL="577850" lvl="1" indent="-342900">
              <a:lnSpc>
                <a:spcPct val="90000"/>
              </a:lnSpc>
              <a:spcBef>
                <a:spcPts val="800"/>
              </a:spcBef>
            </a:pPr>
            <a:r>
              <a:rPr dirty="0"/>
              <a:t>Loads before any code is executed</a:t>
            </a:r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function foo() { … }</a:t>
            </a:r>
            <a:r>
              <a:rPr dirty="0">
                <a:solidFill>
                  <a:srgbClr val="60616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dirty="0">
              <a:solidFill>
                <a:srgbClr val="606163"/>
              </a:solidFill>
              <a:latin typeface="Arial"/>
              <a:ea typeface="Arial"/>
              <a:cs typeface="Arial"/>
              <a:sym typeface="Arial"/>
            </a:endParaRPr>
          </a:p>
          <a:p>
            <a:r>
              <a:rPr dirty="0">
                <a:solidFill>
                  <a:srgbClr val="0000FF"/>
                </a:solidFill>
              </a:rPr>
              <a:t>Function expression</a:t>
            </a:r>
          </a:p>
          <a:p>
            <a:pPr marL="577850" lvl="1" indent="-342900">
              <a:lnSpc>
                <a:spcPct val="90000"/>
              </a:lnSpc>
              <a:spcBef>
                <a:spcPts val="800"/>
              </a:spcBef>
            </a:pPr>
            <a:r>
              <a:rPr dirty="0"/>
              <a:t>Loads only when the interpreter reaches that line of code</a:t>
            </a:r>
          </a:p>
          <a:p>
            <a:pPr marL="0" lvl="1" indent="234950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var foo = function() { … }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Introducing the Course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Introducing the Course</a:t>
            </a:r>
          </a:p>
        </p:txBody>
      </p:sp>
      <p:sp>
        <p:nvSpPr>
          <p:cNvPr id="414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Callback Function Implementa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Callback Function Implementations</a:t>
            </a:r>
          </a:p>
        </p:txBody>
      </p:sp>
      <p:sp>
        <p:nvSpPr>
          <p:cNvPr id="49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494" name="Anonymous Function – function definition is the argument of the callback function…"/>
          <p:cNvSpPr txBox="1">
            <a:spLocks noGrp="1"/>
          </p:cNvSpPr>
          <p:nvPr>
            <p:ph type="body" idx="1"/>
          </p:nvPr>
        </p:nvSpPr>
        <p:spPr>
          <a:xfrm>
            <a:off x="558703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3200">
                <a:solidFill>
                  <a:srgbClr val="FF0000"/>
                </a:solidFill>
              </a:defRPr>
            </a:pPr>
            <a:r>
              <a:t>Anonymous Function – function definition is the argument of the callback function</a:t>
            </a:r>
          </a:p>
          <a:p>
            <a:pPr marL="0" indent="0">
              <a:buSzTx/>
              <a:buNone/>
              <a:defRPr sz="3200">
                <a:solidFill>
                  <a:srgbClr val="FF0000"/>
                </a:solidFill>
              </a:defRPr>
            </a:pPr>
            <a:endParaRPr/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videoPlayer.getVideo(</a:t>
            </a:r>
            <a:r>
              <a:rPr b="1">
                <a:solidFill>
                  <a:srgbClr val="3366FF"/>
                </a:solidFill>
              </a:rPr>
              <a:t>function(videoDTO)</a:t>
            </a:r>
            <a:r>
              <a:t> {</a:t>
            </a:r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document.getElementById("displayName").innerHTML = videoDTO.displayName;	</a:t>
            </a:r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});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Callback Function Implementations (cont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Callback Function Implementations (cont)</a:t>
            </a:r>
          </a:p>
        </p:txBody>
      </p:sp>
      <p:sp>
        <p:nvSpPr>
          <p:cNvPr id="49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498" name="Function Declara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3200">
                <a:solidFill>
                  <a:srgbClr val="FF0000"/>
                </a:solidFill>
              </a:defRPr>
            </a:pPr>
            <a:r>
              <a:t>Function Declaration</a:t>
            </a:r>
            <a:endParaRPr b="1"/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b="1"/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videoPlayer.getVideo(</a:t>
            </a:r>
            <a:r>
              <a:rPr b="1">
                <a:solidFill>
                  <a:srgbClr val="3366FF"/>
                </a:solidFill>
              </a:rPr>
              <a:t>onGetVideo</a:t>
            </a:r>
            <a:r>
              <a:t>);</a:t>
            </a:r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function </a:t>
            </a:r>
            <a:r>
              <a:rPr b="1">
                <a:solidFill>
                  <a:srgbClr val="3366FF"/>
                </a:solidFill>
              </a:rPr>
              <a:t>onGetVideo</a:t>
            </a:r>
            <a:r>
              <a:t>(videoDTO) {</a:t>
            </a:r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document.getElementById("displayName").</a:t>
            </a:r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	innerHTML = videoDTO.displayName;</a:t>
            </a:r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};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Callback Function Implementations (cont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Callback Function Implementations (cont)</a:t>
            </a:r>
          </a:p>
        </p:txBody>
      </p:sp>
      <p:sp>
        <p:nvSpPr>
          <p:cNvPr id="50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502" name="Function Express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3200">
                <a:solidFill>
                  <a:srgbClr val="FF0000"/>
                </a:solidFill>
              </a:defRPr>
            </a:pPr>
            <a:r>
              <a:t>Function Expression</a:t>
            </a:r>
            <a:endParaRPr b="1"/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b="1"/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var </a:t>
            </a:r>
            <a:r>
              <a:rPr b="1">
                <a:solidFill>
                  <a:srgbClr val="3366FF"/>
                </a:solidFill>
              </a:rPr>
              <a:t>onGetVideo</a:t>
            </a:r>
            <a:r>
              <a:t> = function(videoDTO) {</a:t>
            </a:r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document.getElementById("displayName").</a:t>
            </a:r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	innerHTML = videoDTO.displayName;</a:t>
            </a:r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};</a:t>
            </a:r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videoPlayer.getVideo(</a:t>
            </a:r>
            <a:r>
              <a:rPr b="1">
                <a:solidFill>
                  <a:srgbClr val="3366FF"/>
                </a:solidFill>
              </a:rPr>
              <a:t>onGetVideo</a:t>
            </a:r>
            <a:r>
              <a:t>);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Quick Review Pol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Quick Review Poll</a:t>
            </a:r>
          </a:p>
        </p:txBody>
      </p:sp>
      <p:sp>
        <p:nvSpPr>
          <p:cNvPr id="505" name="DwBP2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DwBP2</a:t>
            </a:r>
          </a:p>
        </p:txBody>
      </p:sp>
      <p:sp>
        <p:nvSpPr>
          <p:cNvPr id="5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etting Started with Brightcove Player Development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Getting Started with Brightcove Player Development</a:t>
            </a:r>
          </a:p>
        </p:txBody>
      </p:sp>
      <p:sp>
        <p:nvSpPr>
          <p:cNvPr id="509" name="Use Case: Play the video programmaticall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Play the video programmatically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et Reference to Player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Get Reference to Player	</a:t>
            </a:r>
          </a:p>
        </p:txBody>
      </p:sp>
      <p:sp>
        <p:nvSpPr>
          <p:cNvPr id="512" name="Create a &lt;script&gt; block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 marL="668654" indent="-668654">
              <a:buFontTx/>
              <a:buAutoNum type="arabicPeriod"/>
            </a:pPr>
            <a:r>
              <a:t>Create a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&lt;script&gt;</a:t>
            </a:r>
            <a:r>
              <a:t> block</a:t>
            </a:r>
          </a:p>
          <a:p>
            <a:pPr marL="668654" indent="-668654">
              <a:buFontTx/>
              <a:buAutoNum type="arabicPeriod"/>
            </a:pPr>
            <a:r>
              <a:t>Use the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ready</a:t>
            </a:r>
            <a:r>
              <a:rPr>
                <a:solidFill>
                  <a:srgbClr val="7188CC"/>
                </a:solidFill>
              </a:rPr>
              <a:t> </a:t>
            </a:r>
            <a:r>
              <a:t>method</a:t>
            </a:r>
          </a:p>
          <a:p>
            <a:pPr marL="668654" indent="-668654">
              <a:buFontTx/>
              <a:buAutoNum type="arabicPeriod"/>
            </a:pPr>
            <a:r>
              <a:t>Create variable that holds reference to the player instance</a:t>
            </a:r>
          </a:p>
          <a:p>
            <a:pPr marL="0" indent="0">
              <a:buSzTx/>
              <a:buNone/>
              <a:defRPr>
                <a:solidFill>
                  <a:srgbClr val="7188CC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videojs("myPlayerID").ready(function(){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var myPlayer = this;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});</a:t>
            </a:r>
          </a:p>
        </p:txBody>
      </p:sp>
      <p:sp>
        <p:nvSpPr>
          <p:cNvPr id="5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et Reference to Player - con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Get Reference to Player - cont	</a:t>
            </a:r>
          </a:p>
        </p:txBody>
      </p:sp>
      <p:sp>
        <p:nvSpPr>
          <p:cNvPr id="516" name="Note that using ready() functions correctly if you wish to interact with the player, for instance programmatically to change player behavio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Note that using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ready()</a:t>
            </a:r>
            <a:r>
              <a:t> functions correctly if you wish to interact with the player, for instance programmatically to change player behavior</a:t>
            </a:r>
          </a:p>
          <a:p>
            <a:endParaRPr/>
          </a:p>
          <a:p>
            <a:r>
              <a:t> If you wish to immediately interact with the video, for instance use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play()</a:t>
            </a:r>
            <a:r>
              <a:t>, another approach must be used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Detailed in the coming </a:t>
            </a:r>
            <a:r>
              <a:rPr b="1"/>
              <a:t>Events</a:t>
            </a:r>
            <a:r>
              <a:t> section</a:t>
            </a:r>
          </a:p>
        </p:txBody>
      </p:sp>
      <p:sp>
        <p:nvSpPr>
          <p:cNvPr id="5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Player Method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Player Methods</a:t>
            </a:r>
          </a:p>
        </p:txBody>
      </p:sp>
      <p:sp>
        <p:nvSpPr>
          <p:cNvPr id="520" name="Docs: //brightcovelearning.github.io/Brightcove-API-References/brightcove-player/current-release/Player.html#toc6__ancho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Docs: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//brightcovelearning.github.io/Brightcove-API-References/brightcove-player/current-release/Player.html#toc6__anchor</a:t>
            </a:r>
          </a:p>
          <a:p>
            <a:endParaRPr u="sng">
              <a:solidFill>
                <a:srgbClr val="358C99"/>
              </a:solidFill>
              <a:uFill>
                <a:solidFill>
                  <a:srgbClr val="358C99"/>
                </a:solidFill>
              </a:uFill>
              <a:hlinkClick r:id="rId2"/>
            </a:endParaRPr>
          </a:p>
          <a:p>
            <a:r>
              <a:t>Method example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myPlayer.play();</a:t>
            </a:r>
          </a:p>
        </p:txBody>
      </p:sp>
      <p:sp>
        <p:nvSpPr>
          <p:cNvPr id="5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Player Event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Player Events</a:t>
            </a:r>
          </a:p>
        </p:txBody>
      </p:sp>
      <p:sp>
        <p:nvSpPr>
          <p:cNvPr id="524" name="Docs: //brightcovelearning.github.io/Brightcove-API-References/brightcove-player/current-release/Player.html#toc120__ancho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Docs: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//brightcovelearning.github.io/Brightcove-API-References/brightcove-player/current-release/Player.html#toc120__anchor</a:t>
            </a:r>
          </a:p>
          <a:p>
            <a:r>
              <a:t>Use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on()</a:t>
            </a:r>
            <a:r>
              <a:t>,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one()</a:t>
            </a:r>
            <a:r>
              <a:t> and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off()</a:t>
            </a:r>
            <a:r>
              <a:t> methods to add and remove event listeners</a:t>
            </a:r>
          </a:p>
          <a:p>
            <a:endParaRPr/>
          </a:p>
          <a:p>
            <a:r>
              <a:t>Event example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myPlayer.on("timeupdate", showUpdate);</a:t>
            </a:r>
          </a:p>
        </p:txBody>
      </p:sp>
      <p:sp>
        <p:nvSpPr>
          <p:cNvPr id="52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28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Player Events - con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Player Events - cont</a:t>
            </a:r>
          </a:p>
        </p:txBody>
      </p:sp>
      <p:sp>
        <p:nvSpPr>
          <p:cNvPr id="528" name="If you wish to immediately interact with the video, for instance use play(), you should use the loadedmetadata event to initialize the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If you wish to immediately interact with the video, for instance use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play()</a:t>
            </a:r>
            <a:r>
              <a:t>, you should use the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loadedmetadata</a:t>
            </a:r>
            <a:r>
              <a:rPr>
                <a:solidFill>
                  <a:srgbClr val="0000FF"/>
                </a:solidFill>
              </a:rPr>
              <a:t> </a:t>
            </a:r>
            <a:r>
              <a:t>event to initialize the player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	videojs("myPlayerID").on('loadedmetadata',function(){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		var myPlayer = this;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		myPlayer.play();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	});</a:t>
            </a:r>
          </a:p>
          <a:p>
            <a:pPr marL="0" indent="0">
              <a:buSzTx/>
              <a:buNone/>
              <a:defRPr sz="3200">
                <a:solidFill>
                  <a:srgbClr val="464646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solidFill>
                  <a:srgbClr val="464646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**Most likely NOT necessary to do this as you could use </a:t>
            </a:r>
            <a:r>
              <a:rPr>
                <a:solidFill>
                  <a:srgbClr val="0000FF"/>
                </a:solidFill>
              </a:rPr>
              <a:t>autoplay</a:t>
            </a:r>
            <a:r>
              <a:t> to immediately play video</a:t>
            </a:r>
          </a:p>
          <a:p>
            <a:pPr marL="0" indent="0">
              <a:buSzTx/>
              <a:buNone/>
              <a:defRPr sz="3200">
                <a:solidFill>
                  <a:srgbClr val="464646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**The need to use the event for player initialization is browser dependent</a:t>
            </a:r>
          </a:p>
        </p:txBody>
      </p:sp>
      <p:sp>
        <p:nvSpPr>
          <p:cNvPr id="5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29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What: Brightcove Player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What: Brightcove Player</a:t>
            </a:r>
          </a:p>
        </p:txBody>
      </p:sp>
      <p:sp>
        <p:nvSpPr>
          <p:cNvPr id="417" name="The Brightcove Player is based on the Video.js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The Brightcove Player is based on the Video.js Player</a:t>
            </a:r>
          </a:p>
          <a:p>
            <a:endParaRPr dirty="0"/>
          </a:p>
          <a:p>
            <a:r>
              <a:rPr dirty="0"/>
              <a:t>Three core elements: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Video embed code - Places a video into a website using the HTML5 </a:t>
            </a:r>
            <a:r>
              <a:rPr dirty="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&lt;video&gt;</a:t>
            </a:r>
            <a:r>
              <a:rPr dirty="0"/>
              <a:t> element falling back to Flash automatically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JavaScript library - Makes the player work across browsers, their various versions and around device / platform bugs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Pure HTML/CSS skin - Creates a uniform look across HTML5 browsers and easy custom skinning for a branded look</a:t>
            </a:r>
          </a:p>
        </p:txBody>
      </p:sp>
      <p:sp>
        <p:nvSpPr>
          <p:cNvPr id="4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Task 1: Using the API to Play a Video and Display Event Object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1: Using the API to Play a Video and Display Event Object </a:t>
            </a:r>
          </a:p>
        </p:txBody>
      </p:sp>
      <p:sp>
        <p:nvSpPr>
          <p:cNvPr id="532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Using the Player Catalog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Using the Player Catalog</a:t>
            </a:r>
          </a:p>
        </p:txBody>
      </p:sp>
      <p:sp>
        <p:nvSpPr>
          <p:cNvPr id="535" name="Use Case: Change the video on user interaction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Change the video on user interaction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layer Catalog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Player Catalog</a:t>
            </a:r>
          </a:p>
        </p:txBody>
      </p:sp>
      <p:sp>
        <p:nvSpPr>
          <p:cNvPr id="538" name="Player Catalog is a helper library for making requests to the Video Cloud catalog…"/>
          <p:cNvSpPr txBox="1">
            <a:spLocks noGrp="1"/>
          </p:cNvSpPr>
          <p:nvPr>
            <p:ph type="body" idx="1"/>
          </p:nvPr>
        </p:nvSpPr>
        <p:spPr>
          <a:xfrm>
            <a:off x="566745" y="1968015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Player Catalog is a helper library for making requests to the Video Cloud catalog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The catalog makes it easy to get information on Video Cloud media and loads them into a player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Currently three methods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myPlayer.catalog.getVideo(videoID,callback)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myPlayer.catalog.getPlaylist(playlistID,callback)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myPlayer.catalog.load(videoObject)</a:t>
            </a:r>
          </a:p>
        </p:txBody>
      </p:sp>
      <p:sp>
        <p:nvSpPr>
          <p:cNvPr id="5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Returned Object from getVideo(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Returned Object from getVideo()</a:t>
            </a:r>
          </a:p>
        </p:txBody>
      </p:sp>
      <p:sp>
        <p:nvSpPr>
          <p:cNvPr id="542" name="Catalog returns an object of type XMLHttpRequest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Catalog returns an object of type XMLHttpRequest</a:t>
            </a:r>
          </a:p>
        </p:txBody>
      </p:sp>
      <p:sp>
        <p:nvSpPr>
          <p:cNvPr id="5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33</a:t>
            </a:fld>
            <a:endParaRPr/>
          </a:p>
        </p:txBody>
      </p:sp>
      <p:pic>
        <p:nvPicPr>
          <p:cNvPr id="544" name="image39.png" descr="image3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8981" y="2806699"/>
            <a:ext cx="16117913" cy="63341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Task 2: Dynamically Loading and Playing a Video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2: Dynamically Loading and Playing a Video</a:t>
            </a:r>
          </a:p>
        </p:txBody>
      </p:sp>
      <p:sp>
        <p:nvSpPr>
          <p:cNvPr id="547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Quick Review Pol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Quick Review Poll</a:t>
            </a:r>
          </a:p>
        </p:txBody>
      </p:sp>
      <p:sp>
        <p:nvSpPr>
          <p:cNvPr id="550" name="DwBP3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DwBP3</a:t>
            </a:r>
          </a:p>
        </p:txBody>
      </p:sp>
      <p:sp>
        <p:nvSpPr>
          <p:cNvPr id="5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Using the mediainfo Property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Using the mediainfo Property</a:t>
            </a:r>
          </a:p>
        </p:txBody>
      </p:sp>
      <p:sp>
        <p:nvSpPr>
          <p:cNvPr id="554" name="Use Case: Display information about the video on the HTML page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Display information about the video on the HTML page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mediainfo Property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mediainfo Property</a:t>
            </a:r>
          </a:p>
        </p:txBody>
      </p:sp>
      <p:sp>
        <p:nvSpPr>
          <p:cNvPr id="557" name="The mediainfo property is an object which contains information on the current media in the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The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mediainfo</a:t>
            </a:r>
            <a:r>
              <a:rPr>
                <a:solidFill>
                  <a:srgbClr val="0000FF"/>
                </a:solidFill>
              </a:rPr>
              <a:t> </a:t>
            </a:r>
            <a:r>
              <a:t>property is an object which contains information on the current media in the player</a:t>
            </a:r>
          </a:p>
          <a:p>
            <a:endParaRPr/>
          </a:p>
          <a:p>
            <a:r>
              <a:t>The property is created and populated after the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loadstart</a:t>
            </a:r>
            <a:r>
              <a:t> event is dispatched</a:t>
            </a:r>
          </a:p>
          <a:p>
            <a:endParaRPr/>
          </a:p>
          <a:p>
            <a:r>
              <a:t>After the mediainfo object is populated, use it for convenient data retrieval when wishing to display video information, like the video name or description</a:t>
            </a:r>
          </a:p>
        </p:txBody>
      </p:sp>
      <p:sp>
        <p:nvSpPr>
          <p:cNvPr id="5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Data in mediainfo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Data in mediainfo</a:t>
            </a:r>
          </a:p>
        </p:txBody>
      </p:sp>
      <p:sp>
        <p:nvSpPr>
          <p:cNvPr id="56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38</a:t>
            </a:fld>
            <a:endParaRPr/>
          </a:p>
        </p:txBody>
      </p:sp>
      <p:pic>
        <p:nvPicPr>
          <p:cNvPr id="562" name="image40.png" descr="image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1781" y="1520825"/>
            <a:ext cx="15132170" cy="7620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Access mediainfo Data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Access mediainfo Data</a:t>
            </a:r>
          </a:p>
        </p:txBody>
      </p:sp>
      <p:sp>
        <p:nvSpPr>
          <p:cNvPr id="565" name="Access the data in the mediainfo object by simple object.property nota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Access the data in the mediainfo object by simple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object.property</a:t>
            </a:r>
            <a:r>
              <a:t> notation</a:t>
            </a:r>
          </a:p>
          <a:p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dynamicHTML = "&lt;p&gt;Video Title: &lt;strong&gt;" +</a:t>
            </a:r>
            <a:br/>
            <a:r>
              <a:t> </a:t>
            </a:r>
            <a:r>
              <a:rPr>
                <a:solidFill>
                  <a:srgbClr val="FF0000"/>
                </a:solidFill>
              </a:rPr>
              <a:t>myPlayer.mediainfo.name</a:t>
            </a:r>
            <a:r>
              <a:t> + "&lt;/strong&gt;&lt;/p&gt;";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dynamicHTML += "&lt;p&gt;Description: &lt;strong&gt;" +</a:t>
            </a:r>
            <a:br/>
            <a:r>
              <a:t> </a:t>
            </a:r>
            <a:r>
              <a:rPr>
                <a:solidFill>
                  <a:srgbClr val="FF0000"/>
                </a:solidFill>
              </a:rPr>
              <a:t>myPlayer.mediainfo.description</a:t>
            </a:r>
            <a:r>
              <a:t> + "&lt;/strong&gt;&lt;/p&gt;";      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document.getElementById("textTarget").innerHTML =</a:t>
            </a:r>
            <a:br/>
            <a:r>
              <a:t> dynamicHTML; </a:t>
            </a:r>
          </a:p>
        </p:txBody>
      </p:sp>
      <p:sp>
        <p:nvSpPr>
          <p:cNvPr id="56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39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What: Brightcove Player Developmen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What: Brightcove Player Development</a:t>
            </a:r>
          </a:p>
        </p:txBody>
      </p:sp>
      <p:sp>
        <p:nvSpPr>
          <p:cNvPr id="421" name="Used to customize, integrate with, or add functionality to, your player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Used to customize, integrate with, or add functionality to, your players</a:t>
            </a:r>
          </a:p>
          <a:p>
            <a:endParaRPr/>
          </a:p>
          <a:p>
            <a:r>
              <a:t>Uses HTML5, CSS, JavaScript and the Player API</a:t>
            </a:r>
          </a:p>
        </p:txBody>
      </p:sp>
      <p:sp>
        <p:nvSpPr>
          <p:cNvPr id="4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423" name="image34.png" descr="image34.png"/>
          <p:cNvPicPr>
            <a:picLocks noChangeAspect="1"/>
          </p:cNvPicPr>
          <p:nvPr/>
        </p:nvPicPr>
        <p:blipFill>
          <a:blip r:embed="rId2">
            <a:extLst/>
          </a:blip>
          <a:srcRect t="26540" b="20106"/>
          <a:stretch>
            <a:fillRect/>
          </a:stretch>
        </p:blipFill>
        <p:spPr>
          <a:xfrm>
            <a:off x="4472780" y="4556125"/>
            <a:ext cx="7454387" cy="3102783"/>
          </a:xfrm>
          <a:prstGeom prst="rect">
            <a:avLst/>
          </a:prstGeom>
          <a:ln w="12700">
            <a:miter lim="400000"/>
          </a:ln>
        </p:spPr>
      </p:pic>
      <p:sp>
        <p:nvSpPr>
          <p:cNvPr id="424" name="Cross-platform standards…"/>
          <p:cNvSpPr txBox="1"/>
          <p:nvPr/>
        </p:nvSpPr>
        <p:spPr>
          <a:xfrm>
            <a:off x="5082380" y="7650797"/>
            <a:ext cx="6019801" cy="131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>
                <a:solidFill>
                  <a:srgbClr val="3F4140"/>
                </a:solidFill>
                <a:latin typeface="Gotham"/>
                <a:ea typeface="Gotham"/>
                <a:cs typeface="Gotham"/>
                <a:sym typeface="Gotham"/>
              </a:defRPr>
            </a:pPr>
            <a:r>
              <a:t>Cross-platform standards </a:t>
            </a:r>
          </a:p>
          <a:p>
            <a:pPr algn="ctr">
              <a:defRPr>
                <a:solidFill>
                  <a:srgbClr val="3F4140"/>
                </a:solidFill>
                <a:latin typeface="Gotham"/>
                <a:ea typeface="Gotham"/>
                <a:cs typeface="Gotham"/>
                <a:sym typeface="Gotham"/>
              </a:defRPr>
            </a:pPr>
            <a:r>
              <a:t>Developer-friendly technologies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Task 3: Display Video Information in the HTML Page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3: Display Video Information in the HTML Page</a:t>
            </a:r>
          </a:p>
        </p:txBody>
      </p:sp>
      <p:sp>
        <p:nvSpPr>
          <p:cNvPr id="569" name="**Uses the ready() event/method…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r>
              <a:t>**Uses the ready() event/method</a:t>
            </a:r>
          </a:p>
          <a:p>
            <a:endParaRPr/>
          </a:p>
          <a:p>
            <a:r>
              <a:t>CodePen: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http://codepen.io/team/bcls/pen/KzyoNG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Using the iframe Player Implementation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Using the iframe Player Implementation</a:t>
            </a:r>
          </a:p>
        </p:txBody>
      </p:sp>
      <p:sp>
        <p:nvSpPr>
          <p:cNvPr id="572" name="Use Case: Utilize the iframe implementation of the player and change the video on user interaction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Utilize the iframe implementation of the player and change the video on user interaction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Advantages of iframe Player Imple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Advantages of iframe Player Implementation</a:t>
            </a:r>
          </a:p>
        </p:txBody>
      </p:sp>
      <p:sp>
        <p:nvSpPr>
          <p:cNvPr id="575" name="No collisions with existing JavaScript and/or CS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No collisions with existing JavaScript and/or CSS</a:t>
            </a:r>
          </a:p>
          <a:p>
            <a:endParaRPr/>
          </a:p>
          <a:p>
            <a:r>
              <a:t>Automatically responsive (nearly) </a:t>
            </a:r>
          </a:p>
          <a:p>
            <a:endParaRPr/>
          </a:p>
          <a:p>
            <a:r>
              <a:t>The iframe eases use in social media apps (or whenever the video will need to "travel" into other apps)</a:t>
            </a:r>
          </a:p>
        </p:txBody>
      </p:sp>
      <p:sp>
        <p:nvSpPr>
          <p:cNvPr id="5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When You Cannot Use iframe Imple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When You Cannot Use iframe Implementation</a:t>
            </a:r>
          </a:p>
        </p:txBody>
      </p:sp>
      <p:sp>
        <p:nvSpPr>
          <p:cNvPr id="579" name="Code in the containing page needs to listen for and act on player event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Code in the containing page needs to listen for and act on player events</a:t>
            </a:r>
          </a:p>
          <a:p>
            <a:endParaRPr/>
          </a:p>
          <a:p>
            <a:r>
              <a:t>The player uses styles from the containing page</a:t>
            </a:r>
          </a:p>
          <a:p>
            <a:endParaRPr/>
          </a:p>
          <a:p>
            <a:r>
              <a:t>The iframe will cause app logic to fail, like a redirect from the containing page</a:t>
            </a:r>
          </a:p>
        </p:txBody>
      </p:sp>
      <p:sp>
        <p:nvSpPr>
          <p:cNvPr id="58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Dynamically Change Video in iframe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Dynamically Change Video in iframe</a:t>
            </a:r>
          </a:p>
        </p:txBody>
      </p:sp>
      <p:sp>
        <p:nvSpPr>
          <p:cNvPr id="583" name="To dynamically change video in an iframe change the query string’s the src property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6428236" cy="6848735"/>
          </a:xfrm>
          <a:prstGeom prst="rect">
            <a:avLst/>
          </a:prstGeom>
        </p:spPr>
        <p:txBody>
          <a:bodyPr/>
          <a:lstStyle/>
          <a:p>
            <a:r>
              <a:t>To dynamically change video in an iframe change the query string’s the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src</a:t>
            </a:r>
            <a:r>
              <a:t> property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&lt;iframe src='//players.brightcove.net/921483702001/a5f0f07c-ce3b-48a4-af02-f5f6c38546ac_default/index.html</a:t>
            </a:r>
            <a:br/>
            <a:r>
              <a:rPr>
                <a:solidFill>
                  <a:srgbClr val="FF0000"/>
                </a:solidFill>
              </a:rPr>
              <a:t>?videoId=4341341161001</a:t>
            </a:r>
            <a:r>
              <a:t>' …&gt;&lt;/iframe&gt;</a:t>
            </a:r>
          </a:p>
          <a:p>
            <a:pPr marL="0" indent="0">
              <a:buSzTx/>
              <a:buNone/>
              <a:def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r>
              <a:t>Need to remove the existing query string then add a new one</a:t>
            </a:r>
          </a:p>
        </p:txBody>
      </p:sp>
      <p:sp>
        <p:nvSpPr>
          <p:cNvPr id="5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Dynamically Change Video in iframe (cont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Dynamically Change Video in iframe (cont)</a:t>
            </a:r>
          </a:p>
        </p:txBody>
      </p:sp>
      <p:sp>
        <p:nvSpPr>
          <p:cNvPr id="587" name="Plan of a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6428236" cy="6848735"/>
          </a:xfrm>
          <a:prstGeom prst="rect">
            <a:avLst/>
          </a:prstGeom>
        </p:spPr>
        <p:txBody>
          <a:bodyPr/>
          <a:lstStyle/>
          <a:p>
            <a:r>
              <a:t>Plan of action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Get a handle on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&lt;iframe&gt;</a:t>
            </a:r>
            <a:r>
              <a:t> tag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Create a variable with the new query string (new video ID)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Assign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src</a:t>
            </a:r>
            <a:r>
              <a:rPr>
                <a:solidFill>
                  <a:srgbClr val="FF0000"/>
                </a:solidFill>
              </a:rPr>
              <a:t> </a:t>
            </a:r>
            <a:r>
              <a:t>property of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&lt;iframe&gt;</a:t>
            </a:r>
            <a:r>
              <a:t> to a variable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Remove the existing query string from the source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Add the new query string to the source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Assign the new source to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&lt;iframe&gt;</a:t>
            </a:r>
            <a:r>
              <a:t> </a:t>
            </a:r>
          </a:p>
        </p:txBody>
      </p:sp>
      <p:sp>
        <p:nvSpPr>
          <p:cNvPr id="58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Dynamically Change Video in iframe (cont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Dynamically Change Video in iframe (cont)</a:t>
            </a:r>
          </a:p>
        </p:txBody>
      </p:sp>
      <p:sp>
        <p:nvSpPr>
          <p:cNvPr id="591" name="&lt;function changeVideo() {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6428236" cy="684873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&lt;function changeVideo() {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var iframeTag = document.getElementsByTagName("iframe")[0],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newVideo = "?videoId=3742256815001",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theSrc = iframeTag.src,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srcWithoutVideo = theSrc.substring( 0, theSrc.indexOf( "?" ) ),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newSrc = srcWithoutVideo + newVideo;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iframeTag.src = newSrc;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}</a:t>
            </a:r>
            <a:endParaRPr sz="3600"/>
          </a:p>
          <a:p>
            <a:r>
              <a:t>JavaScript’s </a:t>
            </a:r>
            <a:r>
              <a: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theString.substring()</a:t>
            </a:r>
            <a:r>
              <a:t> extracts characters from the first parameter to the second</a:t>
            </a:r>
          </a:p>
        </p:txBody>
      </p:sp>
      <p:sp>
        <p:nvSpPr>
          <p:cNvPr id="59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Communicate Between HTML Page and iframe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Communicate Between HTML Page and iframe</a:t>
            </a:r>
          </a:p>
        </p:txBody>
      </p:sp>
      <p:sp>
        <p:nvSpPr>
          <p:cNvPr id="595" name="It is possible to communicate between the parent page and the iframe…"/>
          <p:cNvSpPr txBox="1">
            <a:spLocks noGrp="1"/>
          </p:cNvSpPr>
          <p:nvPr>
            <p:ph type="body" idx="1"/>
          </p:nvPr>
        </p:nvSpPr>
        <p:spPr>
          <a:xfrm>
            <a:off x="579445" y="1968015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It is possible to communicate between the parent page and the iframe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Uses HTML postMessage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Example doc: </a:t>
            </a:r>
            <a:r>
              <a:rPr i="1"/>
              <a:t>Play Video from iframe Parent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//docs.brightcove.com/en/player/brightcove-player/samples/listen-for-play-button.html</a:t>
            </a:r>
          </a:p>
          <a:p>
            <a:r>
              <a:t>Example doc: </a:t>
            </a:r>
            <a:r>
              <a:rPr i="1"/>
              <a:t>Implementing Playlists Programmatically: Passing video ID on URL page request for iframe</a:t>
            </a:r>
          </a:p>
          <a:p>
            <a:pPr lvl="2">
              <a:lnSpc>
                <a:spcPct val="90000"/>
              </a:lnSpc>
              <a:spcBef>
                <a:spcPts val="900"/>
              </a:spcBef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rPr>
              <a:t>//support.brightcove.com/implementing-playlists-programmatically#Set_initial_video</a:t>
            </a:r>
          </a:p>
        </p:txBody>
      </p:sp>
      <p:sp>
        <p:nvSpPr>
          <p:cNvPr id="59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Quick Review Pol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Quick Review Poll</a:t>
            </a:r>
          </a:p>
        </p:txBody>
      </p:sp>
      <p:sp>
        <p:nvSpPr>
          <p:cNvPr id="599" name="DwBP4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DwBP4</a:t>
            </a:r>
          </a:p>
        </p:txBody>
      </p:sp>
      <p:sp>
        <p:nvSpPr>
          <p:cNvPr id="6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48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Task 4: Changing the Video in an iframe Player Implementation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4: Changing the Video in an iframe Player Implementation </a:t>
            </a:r>
          </a:p>
        </p:txBody>
      </p:sp>
      <p:sp>
        <p:nvSpPr>
          <p:cNvPr id="603" name="CodePen: http://codepen.io/team/bcls/pen/WwXVNm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endParaRPr/>
          </a:p>
          <a:p>
            <a:r>
              <a:t>CodePen: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http://codepen.io/team/bcls/pen/WwXVNm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Why: Code Sample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Why: Code Samples</a:t>
            </a:r>
          </a:p>
        </p:txBody>
      </p:sp>
      <p:sp>
        <p:nvSpPr>
          <p:cNvPr id="427" name="Body"/>
          <p:cNvSpPr txBox="1">
            <a:spLocks noGrp="1"/>
          </p:cNvSpPr>
          <p:nvPr>
            <p:ph type="body" idx="1"/>
          </p:nvPr>
        </p:nvSpPr>
        <p:spPr>
          <a:xfrm>
            <a:off x="503245" y="1968015"/>
            <a:ext cx="15877479" cy="6848735"/>
          </a:xfrm>
          <a:prstGeom prst="rect">
            <a:avLst/>
          </a:prstGeom>
        </p:spPr>
        <p:txBody>
          <a:bodyPr/>
          <a:lstStyle/>
          <a:p>
            <a:pPr marL="342900" indent="-342900">
              <a:defRPr sz="3200"/>
            </a:pPr>
            <a:endParaRPr/>
          </a:p>
        </p:txBody>
      </p:sp>
      <p:sp>
        <p:nvSpPr>
          <p:cNvPr id="42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pic>
        <p:nvPicPr>
          <p:cNvPr id="42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06712" y="1566296"/>
            <a:ext cx="11068447" cy="79753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Adding a Brightcove Plugin to a Player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Adding a Brightcove Plugin to a Player</a:t>
            </a:r>
          </a:p>
        </p:txBody>
      </p:sp>
      <p:sp>
        <p:nvSpPr>
          <p:cNvPr id="606" name="Use Case 1: Play IMA3 ads…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 1: Play IMA3 ads</a:t>
            </a:r>
          </a:p>
          <a:p>
            <a:r>
              <a:t>Use Case 2: Display an overlay that uses data from the mediainfo object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Plugins for Brightcove Player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Plugins for Brightcove Player</a:t>
            </a:r>
          </a:p>
        </p:txBody>
      </p:sp>
      <p:sp>
        <p:nvSpPr>
          <p:cNvPr id="609" name="A plugin for the Brightcove player uses a combination of HTML, JavaScript and/or CSS to somehow customize the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A plugin for the Brightcove player uses a combination of HTML, JavaScript and/or CSS to somehow customize the player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In other words, anything you can do in a web page, you can do in a plugin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Broadly, plugins can be developed to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Modify default behavior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Add functionality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Customize appearance</a:t>
            </a:r>
          </a:p>
        </p:txBody>
      </p:sp>
      <p:sp>
        <p:nvSpPr>
          <p:cNvPr id="6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51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Brightcove Supplied Plugi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Brightcove Supplied Plugins</a:t>
            </a:r>
          </a:p>
        </p:txBody>
      </p:sp>
      <p:sp>
        <p:nvSpPr>
          <p:cNvPr id="613" name="Brightcove has released, and continues to release, plugin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7284816"/>
          </a:xfrm>
          <a:prstGeom prst="rect">
            <a:avLst/>
          </a:prstGeom>
        </p:spPr>
        <p:txBody>
          <a:bodyPr/>
          <a:lstStyle/>
          <a:p>
            <a:pPr marL="249974" indent="-249974" defTabSz="626221">
              <a:spcBef>
                <a:spcPts val="400"/>
              </a:spcBef>
              <a:defRPr sz="2916"/>
            </a:pPr>
            <a:r>
              <a:t>Brightcove has released, and continues to release, plugins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360 Video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Ad Only Plugin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Advertising with FreeWheel (beta)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Advertising with IMA3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Advertising with OnceUX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Custom Endscreens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Display Errors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Display Overlay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DRM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HLS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Live DVRUX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Playlist UI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Quality Selection </a:t>
            </a:r>
          </a:p>
          <a:p>
            <a:pPr marL="468058" lvl="1" indent="-277749" defTabSz="626221">
              <a:lnSpc>
                <a:spcPct val="90000"/>
              </a:lnSpc>
              <a:defRPr sz="2916"/>
            </a:pPr>
            <a:r>
              <a:t>Social Media</a:t>
            </a:r>
          </a:p>
        </p:txBody>
      </p:sp>
      <p:sp>
        <p:nvSpPr>
          <p:cNvPr id="6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Brightcove Plugins Loaded by Defaul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Brightcove Plugins Loaded by Default</a:t>
            </a:r>
          </a:p>
        </p:txBody>
      </p:sp>
      <p:sp>
        <p:nvSpPr>
          <p:cNvPr id="617" name="The following are plugins loaded by default…"/>
          <p:cNvSpPr txBox="1">
            <a:spLocks noGrp="1"/>
          </p:cNvSpPr>
          <p:nvPr>
            <p:ph type="body" idx="1"/>
          </p:nvPr>
        </p:nvSpPr>
        <p:spPr>
          <a:xfrm>
            <a:off x="566745" y="1968015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The following are plugins loaded by default</a:t>
            </a:r>
          </a:p>
          <a:p>
            <a:pPr marL="577850" lvl="1" indent="-342900">
              <a:lnSpc>
                <a:spcPct val="90000"/>
              </a:lnSpc>
              <a:spcBef>
                <a:spcPts val="900"/>
              </a:spcBef>
            </a:pPr>
            <a:r>
              <a:t>Errors</a:t>
            </a:r>
          </a:p>
          <a:p>
            <a:pPr marL="577850" lvl="1" indent="-342900">
              <a:lnSpc>
                <a:spcPct val="90000"/>
              </a:lnSpc>
              <a:spcBef>
                <a:spcPts val="900"/>
              </a:spcBef>
            </a:pPr>
            <a:r>
              <a:t>HLS</a:t>
            </a:r>
          </a:p>
        </p:txBody>
      </p:sp>
      <p:sp>
        <p:nvSpPr>
          <p:cNvPr id="6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Implementing Plugins Using Studio UI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Implementing Plugins Using Studio UI</a:t>
            </a:r>
          </a:p>
        </p:txBody>
      </p:sp>
      <p:sp>
        <p:nvSpPr>
          <p:cNvPr id="621" name="One of three ways to use a plugi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One of three ways to use a plugin</a:t>
            </a:r>
          </a:p>
          <a:p>
            <a:endParaRPr/>
          </a:p>
          <a:p>
            <a:r>
              <a:t>Use the Studio UI to supply the plugin's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JavaScript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Name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Options (if needed)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CSS (if needed)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Plugin associated with ALL instances of the player</a:t>
            </a:r>
          </a:p>
        </p:txBody>
      </p:sp>
      <p:sp>
        <p:nvSpPr>
          <p:cNvPr id="6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Implementing Plugins Using Custom Code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Implementing Plugins Using Custom Code</a:t>
            </a:r>
          </a:p>
        </p:txBody>
      </p:sp>
      <p:sp>
        <p:nvSpPr>
          <p:cNvPr id="625" name="Second way use a plugi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Second way use a plugin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Use a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&lt;script&gt;</a:t>
            </a:r>
            <a:r>
              <a:t> tag to manually include the plugin's JavaScript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Use a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&lt;link&gt;</a:t>
            </a:r>
            <a:r>
              <a:t> tag to manually include the plugin's CSS (if needed)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Call the plugin as a method, supplying required options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myPlayer.overlay({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  …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});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r>
              <a:t>Plugin associated ONLY with the instance of the player on the page</a:t>
            </a:r>
          </a:p>
          <a:p>
            <a:endParaRPr/>
          </a:p>
          <a:p>
            <a:r>
              <a:t>Provides flexibility, such as dynamically supplying options</a:t>
            </a:r>
          </a:p>
        </p:txBody>
      </p:sp>
      <p:sp>
        <p:nvSpPr>
          <p:cNvPr id="6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Implementing Plugins Using curl Statement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Implementing Plugins Using curl Statements</a:t>
            </a:r>
          </a:p>
        </p:txBody>
      </p:sp>
      <p:sp>
        <p:nvSpPr>
          <p:cNvPr id="629" name="Can configure the player, and associated plugins, using the Player Management API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 marL="290093" indent="-290093" defTabSz="726726">
              <a:spcBef>
                <a:spcPts val="500"/>
              </a:spcBef>
              <a:defRPr sz="3384"/>
            </a:pPr>
            <a:r>
              <a:t>Can configure the player, and associated plugins, using the Player Management API</a:t>
            </a:r>
          </a:p>
          <a:p>
            <a:pPr marL="290093" indent="-290093" defTabSz="726726">
              <a:spcBef>
                <a:spcPts val="500"/>
              </a:spcBef>
              <a:defRPr sz="3384"/>
            </a:pPr>
            <a:endParaRPr/>
          </a:p>
          <a:p>
            <a:pPr marL="290093" indent="-290093" defTabSz="726726">
              <a:spcBef>
                <a:spcPts val="500"/>
              </a:spcBef>
              <a:defRPr sz="3384"/>
            </a:pPr>
            <a:r>
              <a:t>Details on using curl not part of this course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curl --header "Content-Type: application/json" --user $EMAIL --request PATCH \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--data '{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"stylesheets": ["http://…/plugin-dev.css"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],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"scripts": ["http://…/plugin-dev.js"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],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</a:t>
            </a:r>
            <a:r>
              <a:rPr>
                <a:solidFill>
                  <a:srgbClr val="FF2B0C"/>
                </a:solidFill>
              </a:rPr>
              <a:t>"plugins": [{ "name": "pluginDev", "options": {"overlayText": "This …"}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</a:t>
            </a:r>
            <a:r>
              <a:rPr>
                <a:solidFill>
                  <a:srgbClr val="FF2600"/>
                </a:solidFill>
              </a:rPr>
              <a:t>}]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}' \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https://players.api.brightcove.com/v1/accounts/$ACCOUNT_ID/players</a:t>
            </a:r>
            <a:br/>
            <a:r>
              <a:t>     /$PLAYER_ID/configuration</a:t>
            </a:r>
          </a:p>
        </p:txBody>
      </p:sp>
      <p:sp>
        <p:nvSpPr>
          <p:cNvPr id="6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Task 5: Play IMA3 Ads (Studio based task) AND/OR Task 6: Display an Overlay that Uses mediainfo Data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4605743"/>
          </a:xfrm>
          <a:prstGeom prst="rect">
            <a:avLst/>
          </a:prstGeom>
        </p:spPr>
        <p:txBody>
          <a:bodyPr/>
          <a:lstStyle/>
          <a:p>
            <a:pPr defTabSz="384047">
              <a:defRPr sz="5376"/>
            </a:pPr>
            <a:r>
              <a:t>Task 5: Play IMA3 Ads (Studio based task)</a:t>
            </a:r>
            <a:br/>
            <a:r>
              <a:rPr>
                <a:solidFill>
                  <a:schemeClr val="accent5"/>
                </a:solidFill>
              </a:rPr>
              <a:t>AND/OR</a:t>
            </a:r>
            <a:br>
              <a:rPr>
                <a:solidFill>
                  <a:schemeClr val="accent5"/>
                </a:solidFill>
              </a:rPr>
            </a:br>
            <a:r>
              <a:t>Task 6: Display an Overlay that Uses mediainfo Data </a:t>
            </a:r>
            <a:br/>
            <a:endParaRPr/>
          </a:p>
        </p:txBody>
      </p:sp>
      <p:sp>
        <p:nvSpPr>
          <p:cNvPr id="633" name="Task 6 CodePen: http://codepen.io/team/bcls/pen/PNEWQJ"/>
          <p:cNvSpPr txBox="1">
            <a:spLocks noGrp="1"/>
          </p:cNvSpPr>
          <p:nvPr>
            <p:ph type="body" sz="half" idx="1"/>
          </p:nvPr>
        </p:nvSpPr>
        <p:spPr>
          <a:xfrm>
            <a:off x="846112" y="5638088"/>
            <a:ext cx="15422019" cy="3505911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Task 6 CodePen: http://codepen.io/team/bcls/pen/PNEWQJ 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Using Playlists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Using Playlists</a:t>
            </a:r>
          </a:p>
        </p:txBody>
      </p:sp>
      <p:sp>
        <p:nvSpPr>
          <p:cNvPr id="636" name="Use Case: Allow users to select a video to watch from a playlist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Allow users to select a video to watch from a playlist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Playlist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Playlists</a:t>
            </a:r>
          </a:p>
        </p:txBody>
      </p:sp>
      <p:sp>
        <p:nvSpPr>
          <p:cNvPr id="639" name="Create playlists in Studio's Media module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Create playlists in Studio's </a:t>
            </a:r>
            <a:r>
              <a:rPr b="1"/>
              <a:t>Media</a:t>
            </a:r>
            <a:r>
              <a:t> module</a:t>
            </a:r>
          </a:p>
          <a:p>
            <a:r>
              <a:t>Default playlist appearance</a:t>
            </a:r>
          </a:p>
        </p:txBody>
      </p:sp>
      <p:sp>
        <p:nvSpPr>
          <p:cNvPr id="64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59</a:t>
            </a:fld>
            <a:endParaRPr/>
          </a:p>
        </p:txBody>
      </p:sp>
      <p:pic>
        <p:nvPicPr>
          <p:cNvPr id="64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9134" y="3242097"/>
            <a:ext cx="10030193" cy="56780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How: Agenda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How: Agenda</a:t>
            </a:r>
          </a:p>
        </p:txBody>
      </p:sp>
      <p:sp>
        <p:nvSpPr>
          <p:cNvPr id="432" name="Introducing the Course…"/>
          <p:cNvSpPr txBox="1">
            <a:spLocks noGrp="1"/>
          </p:cNvSpPr>
          <p:nvPr>
            <p:ph type="body" idx="1"/>
          </p:nvPr>
        </p:nvSpPr>
        <p:spPr>
          <a:xfrm>
            <a:off x="541345" y="1758689"/>
            <a:ext cx="15877479" cy="684873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342900" indent="-342900"/>
            <a:r>
              <a:t>Introducing the Course</a:t>
            </a:r>
          </a:p>
          <a:p>
            <a:pPr marL="342900" indent="-342900"/>
            <a:r>
              <a:t>Setting Up to Develop with Brightcove Player</a:t>
            </a:r>
          </a:p>
          <a:p>
            <a:pPr marL="342900" indent="-342900"/>
            <a:r>
              <a:t>Using JavaScript with Brightcove Player</a:t>
            </a:r>
          </a:p>
          <a:p>
            <a:pPr marL="342900" indent="-342900"/>
            <a:r>
              <a:t>Getting Started with Brightcove Player Development</a:t>
            </a:r>
          </a:p>
          <a:p>
            <a:pPr marL="342900" indent="-342900"/>
            <a:r>
              <a:t>Task1: Using the API to Play a Video </a:t>
            </a:r>
          </a:p>
          <a:p>
            <a:pPr marL="342900" indent="-342900"/>
            <a:r>
              <a:t>Using the Player Catalog</a:t>
            </a:r>
          </a:p>
          <a:p>
            <a:pPr marL="342900" indent="-342900"/>
            <a:r>
              <a:t>Task 2: Dynamically Loading and Playing a Video</a:t>
            </a:r>
          </a:p>
          <a:p>
            <a:pPr marL="342900" indent="-342900"/>
            <a:r>
              <a:t>Using the mediainfo Property</a:t>
            </a:r>
          </a:p>
          <a:p>
            <a:pPr marL="342900" indent="-342900"/>
            <a:r>
              <a:t>Task 3: Displaying Video Information in the HTML Page</a:t>
            </a:r>
          </a:p>
          <a:p>
            <a:pPr marL="342900" indent="-342900"/>
            <a:r>
              <a:t>Using the iframe Player Implementation</a:t>
            </a:r>
          </a:p>
          <a:p>
            <a:pPr marL="342900" indent="-342900"/>
            <a:r>
              <a:t>Task 4: Changing the Video in an iframe Player Implementat</a:t>
            </a:r>
            <a:r>
              <a:rPr sz="4000"/>
              <a:t>ion </a:t>
            </a:r>
          </a:p>
        </p:txBody>
      </p:sp>
      <p:sp>
        <p:nvSpPr>
          <p:cNvPr id="4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Enable Playlists in Studio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Enable Playlists in Studio</a:t>
            </a:r>
          </a:p>
        </p:txBody>
      </p:sp>
      <p:sp>
        <p:nvSpPr>
          <p:cNvPr id="644" name="Players module &gt; Settings section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Players</a:t>
            </a:r>
            <a:r>
              <a:rPr b="0"/>
              <a:t> module &gt; </a:t>
            </a:r>
            <a:r>
              <a:t>Settings</a:t>
            </a:r>
            <a:r>
              <a:rPr b="0"/>
              <a:t> section</a:t>
            </a:r>
          </a:p>
        </p:txBody>
      </p:sp>
      <p:sp>
        <p:nvSpPr>
          <p:cNvPr id="64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60</a:t>
            </a:fld>
            <a:endParaRPr/>
          </a:p>
        </p:txBody>
      </p:sp>
      <p:pic>
        <p:nvPicPr>
          <p:cNvPr id="64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9173" y="1917650"/>
            <a:ext cx="5754373" cy="72716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Associate Playlist with Enabled Player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Associate Playlist with Enabled Player</a:t>
            </a:r>
          </a:p>
        </p:txBody>
      </p:sp>
      <p:sp>
        <p:nvSpPr>
          <p:cNvPr id="649" name="Select playlist in Media  module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Select playlist in Media </a:t>
            </a:r>
            <a:br/>
            <a:r>
              <a:t>module</a:t>
            </a:r>
          </a:p>
          <a:p>
            <a:endParaRPr/>
          </a:p>
          <a:p>
            <a:r>
              <a:t>Select an enabled player</a:t>
            </a:r>
          </a:p>
          <a:p>
            <a:endParaRPr/>
          </a:p>
          <a:p>
            <a:r>
              <a:t>Use desired code </a:t>
            </a:r>
            <a:br/>
            <a:r>
              <a:t>implementation</a:t>
            </a:r>
          </a:p>
        </p:txBody>
      </p:sp>
      <p:sp>
        <p:nvSpPr>
          <p:cNvPr id="6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61</a:t>
            </a:fld>
            <a:endParaRPr/>
          </a:p>
        </p:txBody>
      </p:sp>
      <p:pic>
        <p:nvPicPr>
          <p:cNvPr id="651" name="image44.png" descr="image4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23981" y="1754056"/>
            <a:ext cx="8558293" cy="7162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iframe Code - Responsive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296988"/>
          </a:xfrm>
          <a:prstGeom prst="rect">
            <a:avLst/>
          </a:prstGeom>
        </p:spPr>
        <p:txBody>
          <a:bodyPr/>
          <a:lstStyle/>
          <a:p>
            <a:r>
              <a:t>iframe Code - Responsive</a:t>
            </a:r>
          </a:p>
        </p:txBody>
      </p:sp>
      <p:sp>
        <p:nvSpPr>
          <p:cNvPr id="6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62</a:t>
            </a:fld>
            <a:endParaRPr/>
          </a:p>
        </p:txBody>
      </p:sp>
      <p:pic>
        <p:nvPicPr>
          <p:cNvPr id="65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04900" y="2189064"/>
            <a:ext cx="13596947" cy="53627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In-Page Code Needs &lt;div class=&quot;vjs-playlist&quot;&gt;&lt;/div&gt;"/>
          <p:cNvSpPr txBox="1">
            <a:spLocks noGrp="1"/>
          </p:cNvSpPr>
          <p:nvPr>
            <p:ph type="title"/>
          </p:nvPr>
        </p:nvSpPr>
        <p:spPr>
          <a:xfrm>
            <a:off x="490546" y="261938"/>
            <a:ext cx="14724055" cy="1296988"/>
          </a:xfrm>
          <a:prstGeom prst="rect">
            <a:avLst/>
          </a:prstGeom>
        </p:spPr>
        <p:txBody>
          <a:bodyPr/>
          <a:lstStyle/>
          <a:p>
            <a:pPr defTabSz="757650">
              <a:defRPr sz="4704"/>
            </a:pPr>
            <a:r>
              <a:t>In-Page Code Needs </a:t>
            </a:r>
            <a:r>
              <a:rPr sz="3528">
                <a:solidFill>
                  <a:srgbClr val="0433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&lt;div class="vjs-playlist"&gt;&lt;/div&gt;</a:t>
            </a:r>
          </a:p>
        </p:txBody>
      </p:sp>
      <p:sp>
        <p:nvSpPr>
          <p:cNvPr id="658" name="If using in-page code you must…"/>
          <p:cNvSpPr txBox="1">
            <a:spLocks noGrp="1"/>
          </p:cNvSpPr>
          <p:nvPr>
            <p:ph type="body" idx="1"/>
          </p:nvPr>
        </p:nvSpPr>
        <p:spPr>
          <a:xfrm>
            <a:off x="541345" y="1673225"/>
            <a:ext cx="15877479" cy="7086601"/>
          </a:xfrm>
          <a:prstGeom prst="rect">
            <a:avLst/>
          </a:prstGeom>
        </p:spPr>
        <p:txBody>
          <a:bodyPr/>
          <a:lstStyle/>
          <a:p>
            <a:r>
              <a:t>If using in-page code you must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Place the HTML &lt;div&gt; where you want the playlist to appear</a:t>
            </a:r>
          </a:p>
          <a:p>
            <a:pPr lvl="2">
              <a:lnSpc>
                <a:spcPct val="90000"/>
              </a:lnSpc>
              <a:spcBef>
                <a:spcPts val="900"/>
              </a:spcBef>
            </a:pPr>
            <a:r>
              <a:t>Must use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vjs-playlist</a:t>
            </a:r>
            <a:r>
              <a:t> as class</a:t>
            </a:r>
          </a:p>
          <a:p>
            <a:pPr>
              <a:lnSpc>
                <a:spcPct val="90000"/>
              </a:lnSpc>
              <a:spcBef>
                <a:spcPts val="900"/>
              </a:spcBef>
            </a:pPr>
            <a:r>
              <a:t>Also MUST style the player and playlist</a:t>
            </a:r>
          </a:p>
        </p:txBody>
      </p:sp>
      <p:sp>
        <p:nvSpPr>
          <p:cNvPr id="6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Advanced (In-Page Embed) Code"/>
          <p:cNvSpPr txBox="1">
            <a:spLocks noGrp="1"/>
          </p:cNvSpPr>
          <p:nvPr>
            <p:ph type="title"/>
          </p:nvPr>
        </p:nvSpPr>
        <p:spPr>
          <a:xfrm>
            <a:off x="490546" y="261938"/>
            <a:ext cx="14724055" cy="1296988"/>
          </a:xfrm>
          <a:prstGeom prst="rect">
            <a:avLst/>
          </a:prstGeom>
        </p:spPr>
        <p:txBody>
          <a:bodyPr/>
          <a:lstStyle/>
          <a:p>
            <a:r>
              <a:t>Advanced (In-Page Embed) Code</a:t>
            </a:r>
          </a:p>
        </p:txBody>
      </p:sp>
      <p:sp>
        <p:nvSpPr>
          <p:cNvPr id="6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64</a:t>
            </a:fld>
            <a:endParaRPr/>
          </a:p>
        </p:txBody>
      </p:sp>
      <p:pic>
        <p:nvPicPr>
          <p:cNvPr id="66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7850" y="1365250"/>
            <a:ext cx="12500941" cy="82003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Task 7: Display a Playlis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4605743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t>Task 7: Display a Playlist</a:t>
            </a:r>
            <a:br/>
            <a:endParaRPr/>
          </a:p>
        </p:txBody>
      </p:sp>
      <p:sp>
        <p:nvSpPr>
          <p:cNvPr id="666" name="Task 7 CodePen: http://codepen.io/team/bcls/pen/oxpaaO"/>
          <p:cNvSpPr txBox="1">
            <a:spLocks noGrp="1"/>
          </p:cNvSpPr>
          <p:nvPr>
            <p:ph type="body" sz="half" idx="1"/>
          </p:nvPr>
        </p:nvSpPr>
        <p:spPr>
          <a:xfrm>
            <a:off x="846112" y="5638088"/>
            <a:ext cx="15422019" cy="3505911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Task 7 CodePen: http://codepen.io/team/bcls/pen/oxpaaO 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Thank You!"/>
          <p:cNvSpPr txBox="1">
            <a:spLocks noGrp="1"/>
          </p:cNvSpPr>
          <p:nvPr>
            <p:ph type="title"/>
          </p:nvPr>
        </p:nvSpPr>
        <p:spPr>
          <a:xfrm>
            <a:off x="846114" y="2249589"/>
            <a:ext cx="13825231" cy="3001547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Thank You!	</a:t>
            </a:r>
          </a:p>
        </p:txBody>
      </p:sp>
      <p:sp>
        <p:nvSpPr>
          <p:cNvPr id="669" name="Matt Boles…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r>
              <a:t>Matt Boles</a:t>
            </a:r>
          </a:p>
          <a:p>
            <a:r>
              <a:t>mboles@brightcove.com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How: Agenda (cont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How: Agenda (cont)</a:t>
            </a:r>
          </a:p>
        </p:txBody>
      </p:sp>
      <p:sp>
        <p:nvSpPr>
          <p:cNvPr id="436" name="Adding a Brightcove Plugin to a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 marL="342900" indent="-342900"/>
            <a:r>
              <a:t>Adding a Brightcove Plugin to a Player</a:t>
            </a:r>
          </a:p>
          <a:p>
            <a:pPr marL="342900" indent="-342900"/>
            <a:r>
              <a:t>Task5: Adding the Overlay Plugin to a Player</a:t>
            </a:r>
            <a:endParaRPr>
              <a:solidFill>
                <a:srgbClr val="FF0000"/>
              </a:solidFill>
            </a:endParaRPr>
          </a:p>
          <a:p>
            <a:pPr marL="342900" indent="-342900"/>
            <a:r>
              <a:t>Task 6: Using the IMA Plugin to Play VAST Ads</a:t>
            </a:r>
          </a:p>
          <a:p>
            <a:pPr marL="342900" indent="-342900"/>
            <a:r>
              <a:t>Using Playlists</a:t>
            </a:r>
          </a:p>
          <a:p>
            <a:pPr marL="342900" indent="-342900"/>
            <a:r>
              <a:t>Task 7: Associate a Playlist with a Player</a:t>
            </a:r>
          </a:p>
          <a:p>
            <a:pPr marL="342900" indent="-342900"/>
            <a:endParaRPr/>
          </a:p>
          <a:p>
            <a:pPr marL="0" indent="0">
              <a:buClrTx/>
              <a:buSzTx/>
              <a:buFontTx/>
              <a:buNone/>
              <a:defRPr>
                <a:solidFill>
                  <a:srgbClr val="0433FF"/>
                </a:solidFill>
              </a:defRPr>
            </a:pPr>
            <a:r>
              <a:t>Review poll questions also asked periodically</a:t>
            </a:r>
          </a:p>
        </p:txBody>
      </p:sp>
      <p:sp>
        <p:nvSpPr>
          <p:cNvPr id="43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Prerequisite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Prerequisites</a:t>
            </a:r>
          </a:p>
        </p:txBody>
      </p:sp>
      <p:sp>
        <p:nvSpPr>
          <p:cNvPr id="440" name="The session is designed for developers with basic HTML and JavaScript experience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The session is designed for developers with basic HTML and JavaScript experience</a:t>
            </a:r>
          </a:p>
        </p:txBody>
      </p:sp>
      <p:sp>
        <p:nvSpPr>
          <p:cNvPr id="4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etting Up to Develop with Brightcove Player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Setting Up to Develop with Brightcove Player</a:t>
            </a:r>
          </a:p>
        </p:txBody>
      </p:sp>
      <p:sp>
        <p:nvSpPr>
          <p:cNvPr id="444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:p15="http://schemas.microsoft.com/office/powerpoint/2012/main" xmlns="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c-16x9-template">
  <a:themeElements>
    <a:clrScheme name="bc-16x9-template">
      <a:dk1>
        <a:srgbClr val="FFFFFF"/>
      </a:dk1>
      <a:lt1>
        <a:srgbClr val="8F8F90"/>
      </a:lt1>
      <a:dk2>
        <a:srgbClr val="A7A7A7"/>
      </a:dk2>
      <a:lt2>
        <a:srgbClr val="535353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0000FF"/>
      </a:hlink>
      <a:folHlink>
        <a:srgbClr val="FF00FF"/>
      </a:folHlink>
    </a:clrScheme>
    <a:fontScheme name="bc-16x9-templat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bc-16x9-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c-16x9-template">
  <a:themeElements>
    <a:clrScheme name="bc-16x9-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0000FF"/>
      </a:hlink>
      <a:folHlink>
        <a:srgbClr val="FF00FF"/>
      </a:folHlink>
    </a:clrScheme>
    <a:fontScheme name="bc-16x9-templat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bc-16x9-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2312</Words>
  <Application>Microsoft Macintosh PowerPoint</Application>
  <PresentationFormat>Custom</PresentationFormat>
  <Paragraphs>401</Paragraphs>
  <Slides>66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67" baseType="lpstr">
      <vt:lpstr>bc-16x9-template</vt:lpstr>
      <vt:lpstr>Developing with the Brightcove Player</vt:lpstr>
      <vt:lpstr>Introducing the Course</vt:lpstr>
      <vt:lpstr>What: Brightcove Player</vt:lpstr>
      <vt:lpstr>What: Brightcove Player Development</vt:lpstr>
      <vt:lpstr>Why: Code Samples</vt:lpstr>
      <vt:lpstr>How: Agenda</vt:lpstr>
      <vt:lpstr>How: Agenda (cont)</vt:lpstr>
      <vt:lpstr>Prerequisites</vt:lpstr>
      <vt:lpstr>Setting Up to Develop with Brightcove Player</vt:lpstr>
      <vt:lpstr>Setup</vt:lpstr>
      <vt:lpstr>Getting Session Materials - GitHub</vt:lpstr>
      <vt:lpstr>Brightcove Player Documentation</vt:lpstr>
      <vt:lpstr>Brightcove Player API Documentation</vt:lpstr>
      <vt:lpstr>Quick Review Poll</vt:lpstr>
      <vt:lpstr>Using JavaScript with Brightcove Player</vt:lpstr>
      <vt:lpstr>JavaScript Code Dilemma</vt:lpstr>
      <vt:lpstr>API Is Event Driven</vt:lpstr>
      <vt:lpstr>Callback Functions</vt:lpstr>
      <vt:lpstr>Callback Function Implementations</vt:lpstr>
      <vt:lpstr>Callback Function Implementations</vt:lpstr>
      <vt:lpstr>Callback Function Implementations (cont)</vt:lpstr>
      <vt:lpstr>Callback Function Implementations (cont)</vt:lpstr>
      <vt:lpstr>Quick Review Poll</vt:lpstr>
      <vt:lpstr>Getting Started with Brightcove Player Development</vt:lpstr>
      <vt:lpstr>Get Reference to Player </vt:lpstr>
      <vt:lpstr>Get Reference to Player - cont </vt:lpstr>
      <vt:lpstr>Player Methods</vt:lpstr>
      <vt:lpstr>Player Events</vt:lpstr>
      <vt:lpstr>Player Events - cont</vt:lpstr>
      <vt:lpstr>Task 1: Using the API to Play a Video and Display Event Object </vt:lpstr>
      <vt:lpstr>Using the Player Catalog</vt:lpstr>
      <vt:lpstr>Player Catalog</vt:lpstr>
      <vt:lpstr>Returned Object from getVideo()</vt:lpstr>
      <vt:lpstr>Task 2: Dynamically Loading and Playing a Video</vt:lpstr>
      <vt:lpstr>Quick Review Poll</vt:lpstr>
      <vt:lpstr>Using the mediainfo Property</vt:lpstr>
      <vt:lpstr>mediainfo Property</vt:lpstr>
      <vt:lpstr>Data in mediainfo</vt:lpstr>
      <vt:lpstr>Access mediainfo Data</vt:lpstr>
      <vt:lpstr>Task 3: Display Video Information in the HTML Page</vt:lpstr>
      <vt:lpstr>Using the iframe Player Implementation</vt:lpstr>
      <vt:lpstr>Advantages of iframe Player Implementation</vt:lpstr>
      <vt:lpstr>When You Cannot Use iframe Implementation</vt:lpstr>
      <vt:lpstr>Dynamically Change Video in iframe</vt:lpstr>
      <vt:lpstr>Dynamically Change Video in iframe (cont)</vt:lpstr>
      <vt:lpstr>Dynamically Change Video in iframe (cont)</vt:lpstr>
      <vt:lpstr>Communicate Between HTML Page and iframe</vt:lpstr>
      <vt:lpstr>Quick Review Poll</vt:lpstr>
      <vt:lpstr>Task 4: Changing the Video in an iframe Player Implementation </vt:lpstr>
      <vt:lpstr>Adding a Brightcove Plugin to a Player</vt:lpstr>
      <vt:lpstr>Plugins for Brightcove Player</vt:lpstr>
      <vt:lpstr>Brightcove Supplied Plugins</vt:lpstr>
      <vt:lpstr>Brightcove Plugins Loaded by Default</vt:lpstr>
      <vt:lpstr>Implementing Plugins Using Studio UI</vt:lpstr>
      <vt:lpstr>Implementing Plugins Using Custom Code</vt:lpstr>
      <vt:lpstr>Implementing Plugins Using curl Statements</vt:lpstr>
      <vt:lpstr>Task 5: Play IMA3 Ads (Studio based task) AND/OR Task 6: Display an Overlay that Uses mediainfo Data  </vt:lpstr>
      <vt:lpstr>Using Playlists</vt:lpstr>
      <vt:lpstr>Playlists</vt:lpstr>
      <vt:lpstr>Enable Playlists in Studio</vt:lpstr>
      <vt:lpstr>Associate Playlist with Enabled Player</vt:lpstr>
      <vt:lpstr>iframe Code - Responsive</vt:lpstr>
      <vt:lpstr>In-Page Code Needs &lt;div class="vjs-playlist"&gt;&lt;/div&gt;</vt:lpstr>
      <vt:lpstr>Advanced (In-Page Embed) Code</vt:lpstr>
      <vt:lpstr>Task 7: Display a Playlist </vt:lpstr>
      <vt:lpstr>Thank You!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with the Brightcove Player</dc:title>
  <cp:lastModifiedBy>Matthew Boles</cp:lastModifiedBy>
  <cp:revision>3</cp:revision>
  <dcterms:modified xsi:type="dcterms:W3CDTF">2018-03-12T18:26:55Z</dcterms:modified>
</cp:coreProperties>
</file>